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80" r:id="rId4"/>
    <p:sldId id="269" r:id="rId5"/>
    <p:sldId id="270" r:id="rId6"/>
    <p:sldId id="272" r:id="rId7"/>
    <p:sldId id="271" r:id="rId8"/>
    <p:sldId id="273" r:id="rId9"/>
    <p:sldId id="274" r:id="rId10"/>
    <p:sldId id="275" r:id="rId11"/>
    <p:sldId id="276" r:id="rId12"/>
    <p:sldId id="277" r:id="rId13"/>
    <p:sldId id="278" r:id="rId14"/>
    <p:sldId id="279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D6F8-3543-02C5-6D36-324EF25DA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472B4-914C-DCA7-FCFC-4FF00D29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2B7AF-7969-C005-ADD0-7692E60E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EF465-045F-5572-785E-30F1AD2E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F246D-D3B2-8816-BF55-C00C6CD5F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45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9539-090E-0A45-424B-DF93EAAE0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8F847E-9B75-4117-B424-40D59DA17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7EAEB-1BD2-5F64-9A7E-19CBED40F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A9381-EE48-207F-577A-DF389F5F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64D92-CB9E-C473-B9D9-7A9E08D9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00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DE6DA7-AB9A-78F4-A632-CE712DECA6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BEC79-9BC5-8DD7-F162-3024C73C5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2B004-9936-ECF1-963A-7005FF52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F10C9-A669-BFF2-873F-E0B54B02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C663D-2076-524C-7328-0BCDB7F9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2841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62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690E-8BFC-0B58-7BF8-F40318F7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29324-26CF-AC6F-CBEB-CB9FD81A8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6D24-12F5-87FF-A91E-6C348AFD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1F426-EFF7-6099-4E72-124E214B3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39C93-6243-6260-0169-46E0C5A4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84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60F9-B570-3CAA-D6D1-5B0414BEE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A5DA4-9846-610F-76AB-EA83027E8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42CA5-D528-5C7E-5E8E-1231E5DA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DB913-0340-65D9-5FD0-5C6033FC9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3F0C7-0426-5489-EFE0-E095C1307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62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AD11-E5AA-DB75-6013-50D443BE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698EB-25AE-C5FC-D8C1-0AE80321D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F51A0-4863-660E-16CA-591A46E47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65A1F-1DAD-9C2D-D643-AC08FFBB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64F15-07D9-B823-F8DA-2FE450A46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3401D-BCD9-6E98-31E8-FAD610A7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5C2F0-3925-129F-4D7C-1720FC270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A029F-F0CF-FB4B-3A2E-82F55CED9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8E6E7-5F3B-670E-4794-C4544AE20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DF2045-ED11-6F94-F130-1CAF9B22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37445-72DB-F835-6009-332E91CDD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075290-05B5-3D3F-657F-50BE0415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2FD378-DC99-FE69-505B-84839D6F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3C11B6-5B21-708C-5C6C-55C55ED32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09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8B152-0A26-EDF5-27D0-DD3C3FCA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A9F471-1FDC-79AE-2A47-B7E31C64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99B07-485A-8B48-07A3-5189E5404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1A06D-09A4-2E8F-A3D7-E596BEF0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45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71B24C-4287-36B1-6EF1-4FDF366AC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33AEC-2445-991C-8685-409556CA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F94CA-BDAC-AAD9-A5E3-24F160E55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20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D6518-FA94-80DC-9B31-BB5F633E8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50CFF-3712-86F8-D798-3DA955ED4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B9055-359D-1E57-DFA1-BDCEF17AA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E17D0-2772-A261-1E12-BFC66B33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279A7-603A-4E09-1CF3-1044CE2B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FF6DE-B68F-AABC-B5B0-09AEA1E3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35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69041-6AAD-7A73-BD16-542A1274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98239-6A24-BD21-BF20-A2C6B306E1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8AEB3-FAE2-C802-EA12-3D244DEE7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D00A0-A3AD-256C-F524-3EC998395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5CEDC-F5F6-BF4F-E32F-022B9BBA4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0AFF2-5813-13C1-A82B-FF283FF6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00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256FCF-FB4D-FE44-89DC-0A4E821C3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FC471-D58D-5C0C-0966-4974071CE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5ECC-F122-425B-017F-58F7BB6AA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CC2C2-E34C-0C1B-4EB2-E396AA37A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04776-1232-9648-43FC-E25822B47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DB8F61-F43A-468F-5401-8E5C4BC17C30}"/>
              </a:ext>
            </a:extLst>
          </p:cNvPr>
          <p:cNvSpPr/>
          <p:nvPr userDrawn="1"/>
        </p:nvSpPr>
        <p:spPr>
          <a:xfrm>
            <a:off x="9644743" y="6356350"/>
            <a:ext cx="1709057" cy="365125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137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metrolink-plus.com/" TargetMode="External"/><Relationship Id="rId2" Type="http://schemas.openxmlformats.org/officeDocument/2006/relationships/hyperlink" Target="https://de.metrolink-plu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ppliers.sourcingsupport.metro.de/support/solutions/articles/15000031262-how-do-i-log-in-" TargetMode="External"/><Relationship Id="rId4" Type="http://schemas.openxmlformats.org/officeDocument/2006/relationships/hyperlink" Target="https://esourcing.metro-link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3B7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reeform 3"/>
          <p:cNvSpPr/>
          <p:nvPr/>
        </p:nvSpPr>
        <p:spPr>
          <a:xfrm>
            <a:off x="1924876" y="1376592"/>
            <a:ext cx="2150731" cy="4727450"/>
          </a:xfrm>
          <a:custGeom>
            <a:avLst/>
            <a:gdLst/>
            <a:ahLst/>
            <a:cxnLst/>
            <a:rect l="0" t="0" r="0" b="0"/>
            <a:pathLst>
              <a:path w="5825001" h="12812831">
                <a:moveTo>
                  <a:pt x="5685809" y="48896"/>
                </a:moveTo>
                <a:cubicBezTo>
                  <a:pt x="5603004" y="0"/>
                  <a:pt x="5497721" y="0"/>
                  <a:pt x="5414917" y="52578"/>
                </a:cubicBezTo>
                <a:cubicBezTo>
                  <a:pt x="191916" y="3157094"/>
                  <a:pt x="191916" y="3157094"/>
                  <a:pt x="191916" y="3157094"/>
                </a:cubicBezTo>
                <a:cubicBezTo>
                  <a:pt x="60206" y="3232277"/>
                  <a:pt x="0" y="3303778"/>
                  <a:pt x="0" y="3525901"/>
                </a:cubicBezTo>
                <a:cubicBezTo>
                  <a:pt x="0" y="12549429"/>
                  <a:pt x="0" y="12549429"/>
                  <a:pt x="0" y="12549429"/>
                </a:cubicBezTo>
                <a:cubicBezTo>
                  <a:pt x="0" y="12696178"/>
                  <a:pt x="116651" y="12812831"/>
                  <a:pt x="259645" y="12812831"/>
                </a:cubicBezTo>
                <a:cubicBezTo>
                  <a:pt x="5565413" y="12812831"/>
                  <a:pt x="5565413" y="12812831"/>
                  <a:pt x="5565413" y="12812831"/>
                </a:cubicBezTo>
                <a:cubicBezTo>
                  <a:pt x="5708415" y="12812831"/>
                  <a:pt x="5825001" y="12696178"/>
                  <a:pt x="5825001" y="12549429"/>
                </a:cubicBezTo>
                <a:cubicBezTo>
                  <a:pt x="5825001" y="285877"/>
                  <a:pt x="5825001" y="285877"/>
                  <a:pt x="5825001" y="285877"/>
                </a:cubicBezTo>
                <a:cubicBezTo>
                  <a:pt x="5825001" y="188087"/>
                  <a:pt x="5772422" y="97790"/>
                  <a:pt x="5685809" y="48896"/>
                </a:cubicBezTo>
              </a:path>
            </a:pathLst>
          </a:custGeom>
          <a:solidFill>
            <a:srgbClr val="F9AE00">
              <a:alpha val="100000"/>
            </a:srgbClr>
          </a:solidFill>
          <a:ln w="468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reeform 4"/>
          <p:cNvSpPr/>
          <p:nvPr/>
        </p:nvSpPr>
        <p:spPr>
          <a:xfrm rot="1">
            <a:off x="3641602" y="404939"/>
            <a:ext cx="346347" cy="158339"/>
          </a:xfrm>
          <a:custGeom>
            <a:avLst/>
            <a:gdLst/>
            <a:ahLst/>
            <a:cxnLst/>
            <a:rect l="0" t="0" r="0" b="0"/>
            <a:pathLst>
              <a:path w="2871090" h="1316990">
                <a:moveTo>
                  <a:pt x="1433704" y="737490"/>
                </a:moveTo>
                <a:cubicBezTo>
                  <a:pt x="1768602" y="737490"/>
                  <a:pt x="2050796" y="963296"/>
                  <a:pt x="2122297" y="1286892"/>
                </a:cubicBezTo>
                <a:cubicBezTo>
                  <a:pt x="2126108" y="1305687"/>
                  <a:pt x="2141093" y="1316990"/>
                  <a:pt x="2159890" y="1316990"/>
                </a:cubicBezTo>
                <a:cubicBezTo>
                  <a:pt x="2833497" y="1316990"/>
                  <a:pt x="2833497" y="1316990"/>
                  <a:pt x="2833497" y="1316990"/>
                </a:cubicBezTo>
                <a:cubicBezTo>
                  <a:pt x="2833497" y="1316990"/>
                  <a:pt x="2833497" y="1316990"/>
                  <a:pt x="2833497" y="1316990"/>
                </a:cubicBezTo>
                <a:cubicBezTo>
                  <a:pt x="2852293" y="1316990"/>
                  <a:pt x="2871090" y="1301878"/>
                  <a:pt x="2871090" y="1279398"/>
                </a:cubicBezTo>
                <a:cubicBezTo>
                  <a:pt x="2871090" y="993395"/>
                  <a:pt x="2543811" y="0"/>
                  <a:pt x="1433704" y="0"/>
                </a:cubicBezTo>
                <a:cubicBezTo>
                  <a:pt x="323596" y="0"/>
                  <a:pt x="0" y="993395"/>
                  <a:pt x="0" y="1279398"/>
                </a:cubicBezTo>
                <a:cubicBezTo>
                  <a:pt x="0" y="1301878"/>
                  <a:pt x="14987" y="1316990"/>
                  <a:pt x="33910" y="1316990"/>
                </a:cubicBezTo>
                <a:cubicBezTo>
                  <a:pt x="33910" y="1316990"/>
                  <a:pt x="33910" y="1316990"/>
                  <a:pt x="33910" y="1316990"/>
                </a:cubicBezTo>
                <a:cubicBezTo>
                  <a:pt x="711200" y="1316990"/>
                  <a:pt x="711200" y="1316990"/>
                  <a:pt x="711200" y="1316990"/>
                </a:cubicBezTo>
                <a:cubicBezTo>
                  <a:pt x="726187" y="1316990"/>
                  <a:pt x="741299" y="1305687"/>
                  <a:pt x="745110" y="1286892"/>
                </a:cubicBezTo>
                <a:cubicBezTo>
                  <a:pt x="816611" y="963296"/>
                  <a:pt x="1102488" y="737490"/>
                  <a:pt x="1433704" y="73749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5"/>
          <p:cNvSpPr/>
          <p:nvPr/>
        </p:nvSpPr>
        <p:spPr>
          <a:xfrm rot="1">
            <a:off x="3641602" y="592685"/>
            <a:ext cx="346347" cy="158342"/>
          </a:xfrm>
          <a:custGeom>
            <a:avLst/>
            <a:gdLst/>
            <a:ahLst/>
            <a:cxnLst/>
            <a:rect l="0" t="0" r="0" b="0"/>
            <a:pathLst>
              <a:path w="2871090" h="1317013">
                <a:moveTo>
                  <a:pt x="1433704" y="579476"/>
                </a:moveTo>
                <a:cubicBezTo>
                  <a:pt x="1768602" y="579476"/>
                  <a:pt x="2050796" y="353695"/>
                  <a:pt x="2122297" y="30100"/>
                </a:cubicBezTo>
                <a:cubicBezTo>
                  <a:pt x="2126108" y="11303"/>
                  <a:pt x="2141093" y="0"/>
                  <a:pt x="2159890" y="0"/>
                </a:cubicBezTo>
                <a:cubicBezTo>
                  <a:pt x="2833497" y="0"/>
                  <a:pt x="2833497" y="0"/>
                  <a:pt x="2833497" y="0"/>
                </a:cubicBezTo>
                <a:cubicBezTo>
                  <a:pt x="2833497" y="0"/>
                  <a:pt x="2833497" y="0"/>
                  <a:pt x="2833497" y="0"/>
                </a:cubicBezTo>
                <a:cubicBezTo>
                  <a:pt x="2852293" y="0"/>
                  <a:pt x="2871090" y="14986"/>
                  <a:pt x="2871090" y="37592"/>
                </a:cubicBezTo>
                <a:cubicBezTo>
                  <a:pt x="2871090" y="323597"/>
                  <a:pt x="2543811" y="1317013"/>
                  <a:pt x="1433704" y="1317013"/>
                </a:cubicBezTo>
                <a:cubicBezTo>
                  <a:pt x="323596" y="1317013"/>
                  <a:pt x="0" y="323597"/>
                  <a:pt x="0" y="37592"/>
                </a:cubicBezTo>
                <a:cubicBezTo>
                  <a:pt x="0" y="14986"/>
                  <a:pt x="14987" y="0"/>
                  <a:pt x="33910" y="0"/>
                </a:cubicBezTo>
                <a:cubicBezTo>
                  <a:pt x="33910" y="0"/>
                  <a:pt x="33910" y="0"/>
                  <a:pt x="33910" y="0"/>
                </a:cubicBezTo>
                <a:cubicBezTo>
                  <a:pt x="711200" y="0"/>
                  <a:pt x="711200" y="0"/>
                  <a:pt x="711200" y="0"/>
                </a:cubicBezTo>
                <a:cubicBezTo>
                  <a:pt x="726187" y="0"/>
                  <a:pt x="741299" y="11303"/>
                  <a:pt x="745110" y="30100"/>
                </a:cubicBezTo>
                <a:cubicBezTo>
                  <a:pt x="816611" y="353695"/>
                  <a:pt x="1102488" y="579476"/>
                  <a:pt x="1433704" y="57947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Freeform 6"/>
          <p:cNvSpPr/>
          <p:nvPr/>
        </p:nvSpPr>
        <p:spPr>
          <a:xfrm rot="1">
            <a:off x="2924380" y="521655"/>
            <a:ext cx="92151" cy="223039"/>
          </a:xfrm>
          <a:custGeom>
            <a:avLst/>
            <a:gdLst/>
            <a:ahLst/>
            <a:cxnLst/>
            <a:rect l="0" t="0" r="0" b="0"/>
            <a:pathLst>
              <a:path w="763904" h="1855137">
                <a:moveTo>
                  <a:pt x="763904" y="1821270"/>
                </a:moveTo>
                <a:cubicBezTo>
                  <a:pt x="763904" y="1840083"/>
                  <a:pt x="748791" y="1855137"/>
                  <a:pt x="729996" y="1855137"/>
                </a:cubicBezTo>
                <a:cubicBezTo>
                  <a:pt x="33909" y="1855137"/>
                  <a:pt x="33909" y="1855137"/>
                  <a:pt x="33909" y="1855137"/>
                </a:cubicBezTo>
                <a:cubicBezTo>
                  <a:pt x="15113" y="1855137"/>
                  <a:pt x="0" y="1840083"/>
                  <a:pt x="0" y="1821270"/>
                </a:cubicBezTo>
                <a:cubicBezTo>
                  <a:pt x="0" y="33908"/>
                  <a:pt x="0" y="33908"/>
                  <a:pt x="0" y="33908"/>
                </a:cubicBezTo>
                <a:cubicBezTo>
                  <a:pt x="0" y="14985"/>
                  <a:pt x="15113" y="0"/>
                  <a:pt x="33909" y="0"/>
                </a:cubicBezTo>
                <a:cubicBezTo>
                  <a:pt x="729996" y="0"/>
                  <a:pt x="729996" y="0"/>
                  <a:pt x="729996" y="0"/>
                </a:cubicBezTo>
                <a:cubicBezTo>
                  <a:pt x="748791" y="0"/>
                  <a:pt x="763904" y="14985"/>
                  <a:pt x="763904" y="3390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reeform 7"/>
          <p:cNvSpPr/>
          <p:nvPr/>
        </p:nvSpPr>
        <p:spPr>
          <a:xfrm rot="1">
            <a:off x="2820430" y="411259"/>
            <a:ext cx="300508" cy="80986"/>
          </a:xfrm>
          <a:custGeom>
            <a:avLst/>
            <a:gdLst/>
            <a:ahLst/>
            <a:cxnLst/>
            <a:rect l="0" t="0" r="0" b="0"/>
            <a:pathLst>
              <a:path w="2491106" h="673609">
                <a:moveTo>
                  <a:pt x="33910" y="673609"/>
                </a:moveTo>
                <a:cubicBezTo>
                  <a:pt x="14986" y="673609"/>
                  <a:pt x="0" y="658622"/>
                  <a:pt x="0" y="639699"/>
                </a:cubicBezTo>
                <a:cubicBezTo>
                  <a:pt x="0" y="33909"/>
                  <a:pt x="0" y="33909"/>
                  <a:pt x="0" y="33909"/>
                </a:cubicBezTo>
                <a:cubicBezTo>
                  <a:pt x="0" y="15114"/>
                  <a:pt x="14986" y="0"/>
                  <a:pt x="33910" y="0"/>
                </a:cubicBezTo>
                <a:cubicBezTo>
                  <a:pt x="2457197" y="0"/>
                  <a:pt x="2457197" y="0"/>
                  <a:pt x="2457197" y="0"/>
                </a:cubicBezTo>
                <a:cubicBezTo>
                  <a:pt x="2475993" y="0"/>
                  <a:pt x="2491106" y="15114"/>
                  <a:pt x="2491106" y="33909"/>
                </a:cubicBezTo>
                <a:cubicBezTo>
                  <a:pt x="2491106" y="639699"/>
                  <a:pt x="2491106" y="639699"/>
                  <a:pt x="2491106" y="639699"/>
                </a:cubicBezTo>
                <a:cubicBezTo>
                  <a:pt x="2491106" y="658622"/>
                  <a:pt x="2475993" y="673609"/>
                  <a:pt x="2457197" y="67360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reeform 8"/>
          <p:cNvSpPr/>
          <p:nvPr/>
        </p:nvSpPr>
        <p:spPr>
          <a:xfrm rot="1">
            <a:off x="2551252" y="541566"/>
            <a:ext cx="131188" cy="72833"/>
          </a:xfrm>
          <a:custGeom>
            <a:avLst/>
            <a:gdLst/>
            <a:ahLst/>
            <a:cxnLst/>
            <a:rect l="0" t="0" r="0" b="0"/>
            <a:pathLst>
              <a:path w="1087501" h="605790">
                <a:moveTo>
                  <a:pt x="37591" y="605790"/>
                </a:moveTo>
                <a:cubicBezTo>
                  <a:pt x="18796" y="605790"/>
                  <a:pt x="0" y="590741"/>
                  <a:pt x="0" y="571932"/>
                </a:cubicBezTo>
                <a:cubicBezTo>
                  <a:pt x="0" y="33782"/>
                  <a:pt x="0" y="33782"/>
                  <a:pt x="0" y="33782"/>
                </a:cubicBezTo>
                <a:cubicBezTo>
                  <a:pt x="0" y="14987"/>
                  <a:pt x="18796" y="0"/>
                  <a:pt x="37591" y="0"/>
                </a:cubicBezTo>
                <a:cubicBezTo>
                  <a:pt x="1053591" y="0"/>
                  <a:pt x="1053591" y="0"/>
                  <a:pt x="1053591" y="0"/>
                </a:cubicBezTo>
                <a:cubicBezTo>
                  <a:pt x="1072388" y="0"/>
                  <a:pt x="1087501" y="14987"/>
                  <a:pt x="1087501" y="33782"/>
                </a:cubicBezTo>
                <a:cubicBezTo>
                  <a:pt x="1087501" y="571932"/>
                  <a:pt x="1087501" y="571932"/>
                  <a:pt x="1087501" y="571932"/>
                </a:cubicBezTo>
                <a:cubicBezTo>
                  <a:pt x="1087501" y="590741"/>
                  <a:pt x="1072388" y="605790"/>
                  <a:pt x="1053591" y="60579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 9"/>
          <p:cNvSpPr/>
          <p:nvPr/>
        </p:nvSpPr>
        <p:spPr>
          <a:xfrm rot="1">
            <a:off x="2430038" y="411259"/>
            <a:ext cx="271461" cy="333434"/>
          </a:xfrm>
          <a:custGeom>
            <a:avLst/>
            <a:gdLst/>
            <a:ahLst/>
            <a:cxnLst/>
            <a:rect l="0" t="0" r="0" b="0"/>
            <a:pathLst>
              <a:path w="2250313" h="2773348">
                <a:moveTo>
                  <a:pt x="2216403" y="2099780"/>
                </a:moveTo>
                <a:cubicBezTo>
                  <a:pt x="763905" y="2099780"/>
                  <a:pt x="763905" y="2099780"/>
                  <a:pt x="763905" y="2099780"/>
                </a:cubicBezTo>
                <a:cubicBezTo>
                  <a:pt x="763905" y="673609"/>
                  <a:pt x="763905" y="673609"/>
                  <a:pt x="763905" y="673609"/>
                </a:cubicBezTo>
                <a:cubicBezTo>
                  <a:pt x="2197607" y="673609"/>
                  <a:pt x="2197607" y="673609"/>
                  <a:pt x="2197607" y="673609"/>
                </a:cubicBezTo>
                <a:cubicBezTo>
                  <a:pt x="2216403" y="673609"/>
                  <a:pt x="2231517" y="658622"/>
                  <a:pt x="2231517" y="639699"/>
                </a:cubicBezTo>
                <a:cubicBezTo>
                  <a:pt x="2231517" y="33909"/>
                  <a:pt x="2231517" y="33909"/>
                  <a:pt x="2231517" y="33909"/>
                </a:cubicBezTo>
                <a:cubicBezTo>
                  <a:pt x="2231517" y="15114"/>
                  <a:pt x="2216403" y="0"/>
                  <a:pt x="2197607" y="0"/>
                </a:cubicBezTo>
                <a:cubicBezTo>
                  <a:pt x="33908" y="0"/>
                  <a:pt x="33908" y="0"/>
                  <a:pt x="33908" y="0"/>
                </a:cubicBezTo>
                <a:cubicBezTo>
                  <a:pt x="15113" y="0"/>
                  <a:pt x="0" y="15114"/>
                  <a:pt x="0" y="33909"/>
                </a:cubicBezTo>
                <a:cubicBezTo>
                  <a:pt x="0" y="2739481"/>
                  <a:pt x="0" y="2739481"/>
                  <a:pt x="0" y="2739481"/>
                </a:cubicBezTo>
                <a:cubicBezTo>
                  <a:pt x="0" y="2758294"/>
                  <a:pt x="15113" y="2773348"/>
                  <a:pt x="33908" y="2773348"/>
                </a:cubicBezTo>
                <a:cubicBezTo>
                  <a:pt x="2216403" y="2773348"/>
                  <a:pt x="2216403" y="2773348"/>
                  <a:pt x="2216403" y="2773348"/>
                </a:cubicBezTo>
                <a:cubicBezTo>
                  <a:pt x="2235200" y="2773348"/>
                  <a:pt x="2250313" y="2758294"/>
                  <a:pt x="2250313" y="2739481"/>
                </a:cubicBezTo>
                <a:cubicBezTo>
                  <a:pt x="2250313" y="2133639"/>
                  <a:pt x="2250313" y="2133639"/>
                  <a:pt x="2250313" y="2133639"/>
                </a:cubicBezTo>
                <a:cubicBezTo>
                  <a:pt x="2250313" y="2114830"/>
                  <a:pt x="2235200" y="2099780"/>
                  <a:pt x="2216403" y="209978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9384" y="406342"/>
            <a:ext cx="356933" cy="339878"/>
          </a:xfrm>
          <a:prstGeom prst="rect">
            <a:avLst/>
          </a:prstGeom>
          <a:noFill/>
        </p:spPr>
      </p:pic>
      <p:sp>
        <p:nvSpPr>
          <p:cNvPr id="11" name="Freeform 11"/>
          <p:cNvSpPr/>
          <p:nvPr/>
        </p:nvSpPr>
        <p:spPr>
          <a:xfrm rot="1">
            <a:off x="2192634" y="542465"/>
            <a:ext cx="92151" cy="202228"/>
          </a:xfrm>
          <a:custGeom>
            <a:avLst/>
            <a:gdLst/>
            <a:ahLst/>
            <a:cxnLst/>
            <a:rect l="0" t="0" r="0" b="0"/>
            <a:pathLst>
              <a:path w="763904" h="1682036">
                <a:moveTo>
                  <a:pt x="745109" y="7493"/>
                </a:moveTo>
                <a:cubicBezTo>
                  <a:pt x="733806" y="0"/>
                  <a:pt x="722503" y="0"/>
                  <a:pt x="711200" y="7493"/>
                </a:cubicBezTo>
                <a:cubicBezTo>
                  <a:pt x="26416" y="413893"/>
                  <a:pt x="26416" y="413893"/>
                  <a:pt x="26416" y="413893"/>
                </a:cubicBezTo>
                <a:cubicBezTo>
                  <a:pt x="7492" y="425196"/>
                  <a:pt x="0" y="436499"/>
                  <a:pt x="0" y="462788"/>
                </a:cubicBezTo>
                <a:cubicBezTo>
                  <a:pt x="0" y="1648169"/>
                  <a:pt x="0" y="1648169"/>
                  <a:pt x="0" y="1648169"/>
                </a:cubicBezTo>
                <a:cubicBezTo>
                  <a:pt x="0" y="1666982"/>
                  <a:pt x="15113" y="1682036"/>
                  <a:pt x="33909" y="1682036"/>
                </a:cubicBezTo>
                <a:cubicBezTo>
                  <a:pt x="729995" y="1682036"/>
                  <a:pt x="729995" y="1682036"/>
                  <a:pt x="729995" y="1682036"/>
                </a:cubicBezTo>
                <a:cubicBezTo>
                  <a:pt x="748791" y="1682036"/>
                  <a:pt x="763904" y="1666982"/>
                  <a:pt x="763904" y="1648169"/>
                </a:cubicBezTo>
                <a:cubicBezTo>
                  <a:pt x="763904" y="37591"/>
                  <a:pt x="763904" y="37591"/>
                  <a:pt x="763904" y="37591"/>
                </a:cubicBezTo>
                <a:cubicBezTo>
                  <a:pt x="763904" y="26288"/>
                  <a:pt x="756411" y="14985"/>
                  <a:pt x="745109" y="7493"/>
                </a:cubicBezTo>
              </a:path>
            </a:pathLst>
          </a:custGeom>
          <a:solidFill>
            <a:srgbClr val="F9AE00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12"/>
          <p:cNvSpPr/>
          <p:nvPr/>
        </p:nvSpPr>
        <p:spPr>
          <a:xfrm rot="1">
            <a:off x="3233054" y="411259"/>
            <a:ext cx="92151" cy="333434"/>
          </a:xfrm>
          <a:custGeom>
            <a:avLst/>
            <a:gdLst/>
            <a:ahLst/>
            <a:cxnLst/>
            <a:rect l="0" t="0" r="0" b="0"/>
            <a:pathLst>
              <a:path w="763905" h="2773348">
                <a:moveTo>
                  <a:pt x="729995" y="0"/>
                </a:moveTo>
                <a:cubicBezTo>
                  <a:pt x="37718" y="0"/>
                  <a:pt x="37718" y="0"/>
                  <a:pt x="37718" y="0"/>
                </a:cubicBezTo>
                <a:cubicBezTo>
                  <a:pt x="15113" y="0"/>
                  <a:pt x="0" y="15114"/>
                  <a:pt x="0" y="33909"/>
                </a:cubicBezTo>
                <a:cubicBezTo>
                  <a:pt x="0" y="2739481"/>
                  <a:pt x="0" y="2739481"/>
                  <a:pt x="0" y="2739481"/>
                </a:cubicBezTo>
                <a:cubicBezTo>
                  <a:pt x="0" y="2758294"/>
                  <a:pt x="15113" y="2773348"/>
                  <a:pt x="37718" y="2773348"/>
                </a:cubicBezTo>
                <a:cubicBezTo>
                  <a:pt x="729995" y="2773348"/>
                  <a:pt x="729995" y="2773348"/>
                  <a:pt x="729995" y="2773348"/>
                </a:cubicBezTo>
                <a:cubicBezTo>
                  <a:pt x="748918" y="2773348"/>
                  <a:pt x="763905" y="2758294"/>
                  <a:pt x="763905" y="2739481"/>
                </a:cubicBezTo>
                <a:cubicBezTo>
                  <a:pt x="763905" y="33909"/>
                  <a:pt x="763905" y="33909"/>
                  <a:pt x="763905" y="33909"/>
                </a:cubicBezTo>
                <a:cubicBezTo>
                  <a:pt x="763905" y="15114"/>
                  <a:pt x="748918" y="0"/>
                  <a:pt x="729995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 13"/>
          <p:cNvSpPr/>
          <p:nvPr/>
        </p:nvSpPr>
        <p:spPr>
          <a:xfrm rot="1">
            <a:off x="3233054" y="411259"/>
            <a:ext cx="92151" cy="333434"/>
          </a:xfrm>
          <a:custGeom>
            <a:avLst/>
            <a:gdLst/>
            <a:ahLst/>
            <a:cxnLst/>
            <a:rect l="0" t="0" r="0" b="0"/>
            <a:pathLst>
              <a:path w="763905" h="2773348">
                <a:moveTo>
                  <a:pt x="763905" y="2739481"/>
                </a:moveTo>
                <a:cubicBezTo>
                  <a:pt x="763905" y="2758294"/>
                  <a:pt x="748918" y="2773348"/>
                  <a:pt x="729995" y="2773348"/>
                </a:cubicBezTo>
                <a:cubicBezTo>
                  <a:pt x="33908" y="2773348"/>
                  <a:pt x="33908" y="2773348"/>
                  <a:pt x="33908" y="2773348"/>
                </a:cubicBezTo>
                <a:cubicBezTo>
                  <a:pt x="15113" y="2773348"/>
                  <a:pt x="0" y="2758294"/>
                  <a:pt x="0" y="2739481"/>
                </a:cubicBezTo>
                <a:cubicBezTo>
                  <a:pt x="0" y="33909"/>
                  <a:pt x="0" y="33909"/>
                  <a:pt x="0" y="33909"/>
                </a:cubicBezTo>
                <a:cubicBezTo>
                  <a:pt x="0" y="15114"/>
                  <a:pt x="15113" y="0"/>
                  <a:pt x="33908" y="0"/>
                </a:cubicBezTo>
                <a:cubicBezTo>
                  <a:pt x="729995" y="0"/>
                  <a:pt x="729995" y="0"/>
                  <a:pt x="729995" y="0"/>
                </a:cubicBezTo>
                <a:cubicBezTo>
                  <a:pt x="748918" y="0"/>
                  <a:pt x="763905" y="15114"/>
                  <a:pt x="763905" y="3390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3641" y="409732"/>
            <a:ext cx="177363" cy="336488"/>
          </a:xfrm>
          <a:prstGeom prst="rect">
            <a:avLst/>
          </a:prstGeom>
          <a:noFill/>
        </p:spPr>
      </p:pic>
      <p:sp>
        <p:nvSpPr>
          <p:cNvPr id="15" name="Rectangle 15"/>
          <p:cNvSpPr/>
          <p:nvPr/>
        </p:nvSpPr>
        <p:spPr>
          <a:xfrm>
            <a:off x="2667304" y="1807631"/>
            <a:ext cx="5053898" cy="1838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3194" b="1" i="0" spc="0" baseline="0" dirty="0">
                <a:solidFill>
                  <a:srgbClr val="FFFFFF"/>
                </a:solidFill>
                <a:latin typeface="Verdana-Bold"/>
              </a:rPr>
              <a:t>ONLINE TENDERING –</a:t>
            </a:r>
          </a:p>
          <a:p>
            <a:pPr marL="0">
              <a:lnSpc>
                <a:spcPts val="3458"/>
              </a:lnSpc>
            </a:pPr>
            <a:r>
              <a:rPr lang="en-US" sz="3194" b="1" i="0" spc="0" baseline="0" dirty="0">
                <a:solidFill>
                  <a:srgbClr val="FFFFFF"/>
                </a:solidFill>
                <a:latin typeface="Verdana-Bold"/>
              </a:rPr>
              <a:t>ENGLISH and DYNAMIC AUCTION –</a:t>
            </a:r>
          </a:p>
          <a:p>
            <a:pPr marL="0">
              <a:lnSpc>
                <a:spcPts val="3457"/>
              </a:lnSpc>
            </a:pPr>
            <a:r>
              <a:rPr lang="en-US" sz="3192" b="1" i="0" spc="0" baseline="0" dirty="0">
                <a:solidFill>
                  <a:srgbClr val="FFFFFF"/>
                </a:solidFill>
                <a:latin typeface="Verdana-Bold"/>
              </a:rPr>
              <a:t>SU</a:t>
            </a:r>
            <a:r>
              <a:rPr lang="en-US" sz="3192" b="1" i="0" spc="-15" baseline="0" dirty="0">
                <a:solidFill>
                  <a:srgbClr val="FFFFFF"/>
                </a:solidFill>
                <a:latin typeface="Verdana-Bold"/>
              </a:rPr>
              <a:t>P</a:t>
            </a:r>
            <a:r>
              <a:rPr lang="en-US" sz="3192" b="1" i="0" spc="0" baseline="0" dirty="0">
                <a:solidFill>
                  <a:srgbClr val="FFFFFF"/>
                </a:solidFill>
                <a:latin typeface="Verdana-Bold"/>
              </a:rPr>
              <a:t>PLIER GUIDE</a:t>
            </a:r>
          </a:p>
        </p:txBody>
      </p:sp>
      <p:sp>
        <p:nvSpPr>
          <p:cNvPr id="18" name="Rectangle 18"/>
          <p:cNvSpPr/>
          <p:nvPr/>
        </p:nvSpPr>
        <p:spPr>
          <a:xfrm>
            <a:off x="2756916" y="3521098"/>
            <a:ext cx="1713884" cy="490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Düsseldorf</a:t>
            </a:r>
          </a:p>
          <a:p>
            <a:pPr marL="0">
              <a:lnSpc>
                <a:spcPts val="1920"/>
              </a:lnSpc>
            </a:pP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January</a:t>
            </a:r>
            <a:r>
              <a:rPr lang="en-US" sz="1610" b="0" i="0" spc="-6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2024</a:t>
            </a:r>
          </a:p>
        </p:txBody>
      </p:sp>
      <p:sp>
        <p:nvSpPr>
          <p:cNvPr id="20" name="Rectangle 20"/>
          <p:cNvSpPr/>
          <p:nvPr/>
        </p:nvSpPr>
        <p:spPr>
          <a:xfrm>
            <a:off x="2756917" y="4253000"/>
            <a:ext cx="3956455" cy="734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Process</a:t>
            </a:r>
            <a:r>
              <a:rPr lang="en-US" sz="1607" b="0" i="0" spc="-35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Consulting</a:t>
            </a:r>
            <a:r>
              <a:rPr lang="en-US" sz="1607" b="0" i="0" spc="-14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Offer</a:t>
            </a:r>
            <a:r>
              <a:rPr lang="en-US" sz="1607" b="0" i="0" spc="-6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Solution:</a:t>
            </a:r>
          </a:p>
          <a:p>
            <a:pPr marL="0">
              <a:lnSpc>
                <a:spcPts val="1920"/>
              </a:lnSpc>
            </a:pP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Email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: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 eso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u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rci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n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g@so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u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rci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n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gs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u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pp</a:t>
            </a:r>
            <a:r>
              <a:rPr lang="en-US" sz="1610" b="0" i="0" spc="-17" baseline="0" dirty="0">
                <a:solidFill>
                  <a:srgbClr val="FFFFFF"/>
                </a:solidFill>
                <a:latin typeface="Verdana"/>
              </a:rPr>
              <a:t>o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r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t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.de </a:t>
            </a:r>
          </a:p>
          <a:p>
            <a:pPr marL="0">
              <a:lnSpc>
                <a:spcPts val="1921"/>
              </a:lnSpc>
            </a:pP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Phone</a:t>
            </a:r>
            <a:r>
              <a:rPr lang="en-US" sz="1607" b="0" i="0" spc="-1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+49</a:t>
            </a:r>
            <a:r>
              <a:rPr lang="en-US" sz="1607" b="0" i="0" spc="-38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211</a:t>
            </a:r>
            <a:r>
              <a:rPr lang="en-US" sz="1607" b="0" i="0" spc="-6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969</a:t>
            </a:r>
            <a:r>
              <a:rPr lang="en-US" sz="1607" b="0" i="0" spc="-6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4747</a:t>
            </a:r>
          </a:p>
        </p:txBody>
      </p:sp>
      <p:sp>
        <p:nvSpPr>
          <p:cNvPr id="21" name="Rectangle 21"/>
          <p:cNvSpPr/>
          <p:nvPr/>
        </p:nvSpPr>
        <p:spPr>
          <a:xfrm>
            <a:off x="1927251" y="6568232"/>
            <a:ext cx="5812969" cy="1000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3590264" algn="l"/>
              </a:tabLst>
            </a:pPr>
            <a:r>
              <a:rPr lang="en-US" sz="648" b="0" i="0" spc="0" baseline="0" dirty="0">
                <a:solidFill>
                  <a:srgbClr val="003B7E"/>
                </a:solidFill>
                <a:latin typeface="Arial"/>
              </a:rPr>
              <a:t>0	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©</a:t>
            </a:r>
            <a:r>
              <a:rPr lang="en-US" sz="650" b="0" i="0" spc="-12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ME</a:t>
            </a:r>
            <a:r>
              <a:rPr lang="en-US" sz="650" b="0" i="0" spc="-14" baseline="0" dirty="0">
                <a:solidFill>
                  <a:srgbClr val="003B7E"/>
                </a:solidFill>
                <a:latin typeface="Arial"/>
              </a:rPr>
              <a:t>T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RO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AG.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O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ff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er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Sounding Board.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For</a:t>
            </a:r>
            <a:r>
              <a:rPr lang="en-US" sz="650" b="0" i="0" spc="-37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internal use</a:t>
            </a:r>
            <a:r>
              <a:rPr lang="en-US" sz="650" b="0" i="0" spc="-14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only.</a:t>
            </a:r>
          </a:p>
        </p:txBody>
      </p:sp>
    </p:spTree>
    <p:extLst>
      <p:ext uri="{BB962C8B-B14F-4D97-AF65-F5344CB8AC3E}">
        <p14:creationId xmlns:p14="http://schemas.microsoft.com/office/powerpoint/2010/main" val="407872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D94C4-83B0-E0C1-1915-0CE58123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776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Bid Box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ABC20-2B0E-79C6-07C3-CB008C835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7846"/>
            <a:ext cx="10515600" cy="5239117"/>
          </a:xfrm>
        </p:spPr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During the auction you will be able to submit your bids in the Bid Box.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You can see the following information under this screen: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Start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&amp;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 time, Refresh time and remaining time of the auction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dback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ided b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 such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best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bid,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lead,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rank, o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bid,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start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price,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etc.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can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enter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alues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 article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column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“Entr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(1) and then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 click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to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confirm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endParaRPr lang="en-US" dirty="0"/>
          </a:p>
          <a:p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805B22-ED08-4B00-40C1-A9173A969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8318" y="2266462"/>
            <a:ext cx="188595" cy="15240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B3C075-163E-8F0D-FB50-41F9824E2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13" y="2587748"/>
            <a:ext cx="11479882" cy="370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32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ED400-F7C8-8003-68D4-0C845C2ED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21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Auction rules for DYNAMIC Auction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8B507-F110-C41E-B3C3-E4BE7198C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6923"/>
            <a:ext cx="10515600" cy="5200040"/>
          </a:xfrm>
        </p:spPr>
        <p:txBody>
          <a:bodyPr>
            <a:normAutofit/>
          </a:bodyPr>
          <a:lstStyle/>
          <a:p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rank or a color (green = best bid, red = not winning) is displayed to suppliers. You can enter a bid only lower than your previous own bids. 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21ED23-409A-934C-98F6-1D6F64E06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283" y="2313354"/>
            <a:ext cx="10283434" cy="285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34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130D-57AE-E4DC-0CAF-7672DA6F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456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Auction rules for ENGLISH Auction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73570-3043-2AF8-9C7D-525387575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9692"/>
            <a:ext cx="10515600" cy="5317271"/>
          </a:xfrm>
        </p:spPr>
        <p:txBody>
          <a:bodyPr>
            <a:normAutofit/>
          </a:bodyPr>
          <a:lstStyle/>
          <a:p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best bid is displayed to suppliers. You can only enter a bid if it is lower than the current best bid. </a:t>
            </a: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31A5B1-D899-B136-1894-1774B5EB3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741" y="1516184"/>
            <a:ext cx="9641539" cy="472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9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F2DC-6270-B076-51C6-1B1DA723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835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to logout from eSourcing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AFBD1-6C96-CE01-3BC8-F3FDE99F9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9446"/>
            <a:ext cx="10515600" cy="513751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Click here to logout from eSourcing: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AED755-B9F1-B3E3-7DBE-DAE395E11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23" y="2250830"/>
            <a:ext cx="10514477" cy="188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45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D7E2B-75CF-527E-492F-408D6E90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8690"/>
          </a:xfrm>
        </p:spPr>
        <p:txBody>
          <a:bodyPr>
            <a:normAutofit/>
          </a:bodyPr>
          <a:lstStyle/>
          <a:p>
            <a:r>
              <a:rPr lang="en-US" sz="20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to Contact us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71F06-BB42-B38B-7947-9D94A9AEB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1292"/>
            <a:ext cx="10515600" cy="5215671"/>
          </a:xfrm>
        </p:spPr>
        <p:txBody>
          <a:bodyPr/>
          <a:lstStyle/>
          <a:p>
            <a:pPr marL="0" marR="4121785" indent="0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you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technical</a:t>
            </a:r>
            <a:r>
              <a:rPr lang="en-US" sz="1600" spc="-9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issues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during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 </a:t>
            </a:r>
            <a:b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auction,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please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immediatel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spc="-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contact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buyer.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4121785" indent="0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you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need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use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 </a:t>
            </a:r>
            <a:b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eSourcin</a:t>
            </a:r>
            <a:r>
              <a:rPr lang="en-US" sz="1600" spc="4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platform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please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  </a:t>
            </a:r>
            <a:b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hesitate</a:t>
            </a:r>
            <a:r>
              <a:rPr lang="en-US" sz="1600" spc="-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contactin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42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4878705" indent="0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Process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Consulting</a:t>
            </a:r>
            <a:r>
              <a:rPr lang="en-US" sz="1600" spc="-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fer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Solution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esourcing@s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.de  </a:t>
            </a:r>
            <a:b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Hotline: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+49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spc="-1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969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4747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4878705" indent="0" algn="just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974850" algn="l"/>
              </a:tabLst>
            </a:pP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o. </a:t>
            </a:r>
            <a:r>
              <a:rPr lang="en-US" sz="1600" spc="4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hu.: 	08:00</a:t>
            </a:r>
            <a:r>
              <a:rPr lang="en-US" sz="16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18:00  </a:t>
            </a:r>
          </a:p>
          <a:p>
            <a:pPr marL="0" marR="4878705" indent="0" algn="just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97485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Fri.:	08:00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16:00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dirty="0">
                <a:solidFill>
                  <a:srgbClr val="01030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6257E-A165-0576-58ED-50E1F35E42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2950"/>
          <a:stretch/>
        </p:blipFill>
        <p:spPr>
          <a:xfrm>
            <a:off x="5903414" y="2016581"/>
            <a:ext cx="4109885" cy="339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09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8273-D74B-7D46-0A98-36EB1F007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77" y="365126"/>
            <a:ext cx="10806723" cy="408598"/>
          </a:xfrm>
        </p:spPr>
        <p:txBody>
          <a:bodyPr>
            <a:noAutofit/>
          </a:bodyPr>
          <a:lstStyle/>
          <a:p>
            <a:r>
              <a:rPr lang="en-US" sz="2400" b="1" i="0" spc="0" baseline="0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13F5F7-BBBB-FC44-5A4E-5BEA860283D1}"/>
              </a:ext>
            </a:extLst>
          </p:cNvPr>
          <p:cNvSpPr txBox="1"/>
          <p:nvPr/>
        </p:nvSpPr>
        <p:spPr>
          <a:xfrm>
            <a:off x="647700" y="923925"/>
            <a:ext cx="107061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spc="-133" baseline="0" dirty="0">
                <a:latin typeface="Arial"/>
              </a:rPr>
              <a:t>Y</a:t>
            </a:r>
            <a:r>
              <a:rPr lang="en-US" sz="1800" b="0" i="0" spc="0" baseline="0" dirty="0">
                <a:latin typeface="Arial"/>
              </a:rPr>
              <a:t>ou</a:t>
            </a:r>
            <a:r>
              <a:rPr lang="en-US" sz="1800" b="0" i="0" spc="-12" baseline="0" dirty="0">
                <a:latin typeface="Arial"/>
              </a:rPr>
              <a:t> </a:t>
            </a:r>
            <a:r>
              <a:rPr lang="en-US" sz="1800" b="0" i="0" spc="0" baseline="0" dirty="0">
                <a:latin typeface="Arial"/>
              </a:rPr>
              <a:t>have been in</a:t>
            </a:r>
            <a:r>
              <a:rPr lang="en-US" sz="1800" b="0" i="0" spc="-12" baseline="0" dirty="0">
                <a:latin typeface="Arial"/>
              </a:rPr>
              <a:t>v</a:t>
            </a:r>
            <a:r>
              <a:rPr lang="en-US" sz="1800" b="0" i="0" spc="0" baseline="0" dirty="0">
                <a:latin typeface="Arial"/>
              </a:rPr>
              <a:t>ited</a:t>
            </a:r>
            <a:r>
              <a:rPr lang="en-US" sz="1800" b="0" i="0" spc="-36" baseline="0" dirty="0">
                <a:latin typeface="Arial"/>
              </a:rPr>
              <a:t> </a:t>
            </a:r>
            <a:r>
              <a:rPr lang="en-US" sz="1800" b="0" i="0" spc="0" baseline="0" dirty="0">
                <a:latin typeface="Arial"/>
              </a:rPr>
              <a:t>to participate</a:t>
            </a:r>
            <a:r>
              <a:rPr lang="en-US" sz="1800" b="0" i="0" spc="-40" baseline="0" dirty="0">
                <a:latin typeface="Arial"/>
              </a:rPr>
              <a:t> </a:t>
            </a:r>
            <a:r>
              <a:rPr lang="en-US" sz="1800" b="0" i="0" spc="0" baseline="0" dirty="0">
                <a:latin typeface="Arial"/>
              </a:rPr>
              <a:t>in</a:t>
            </a:r>
            <a:r>
              <a:rPr lang="en-US" sz="1800" b="0" i="0" spc="-16" baseline="0" dirty="0">
                <a:latin typeface="Arial"/>
              </a:rPr>
              <a:t> </a:t>
            </a:r>
            <a:r>
              <a:rPr lang="en-US" sz="1800" b="0" i="0" spc="0" baseline="0" dirty="0">
                <a:latin typeface="Arial"/>
              </a:rPr>
              <a:t>an English</a:t>
            </a:r>
            <a:r>
              <a:rPr lang="en-US" sz="1800" b="0" i="0" spc="-64" baseline="0" dirty="0">
                <a:latin typeface="Arial"/>
              </a:rPr>
              <a:t> </a:t>
            </a:r>
            <a:r>
              <a:rPr lang="en-US" sz="1800" b="0" i="0" spc="0" baseline="0" dirty="0">
                <a:latin typeface="Arial"/>
              </a:rPr>
              <a:t>or Dynamic auction</a:t>
            </a:r>
            <a:r>
              <a:rPr lang="en-US" sz="1800" b="0" i="0" spc="-36" baseline="0" dirty="0">
                <a:latin typeface="Arial"/>
              </a:rPr>
              <a:t> </a:t>
            </a:r>
            <a:r>
              <a:rPr lang="en-US" sz="1800" b="0" i="0" spc="0" baseline="0" dirty="0">
                <a:latin typeface="Arial"/>
              </a:rPr>
              <a:t>of </a:t>
            </a:r>
            <a:r>
              <a:rPr lang="en-US" sz="1800" b="0" i="0" spc="-17" baseline="0" dirty="0">
                <a:latin typeface="Arial"/>
              </a:rPr>
              <a:t>M</a:t>
            </a:r>
            <a:r>
              <a:rPr lang="en-US" sz="1800" b="0" i="0" spc="0" baseline="0" dirty="0">
                <a:latin typeface="Arial"/>
              </a:rPr>
              <a:t>etro Group.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spc="-165" baseline="0" dirty="0">
                <a:latin typeface="Arial"/>
              </a:rPr>
              <a:t>T</a:t>
            </a:r>
            <a:r>
              <a:rPr lang="en-US" sz="1800" b="0" i="0" spc="0" baseline="0" dirty="0">
                <a:latin typeface="Arial"/>
              </a:rPr>
              <a:t>o</a:t>
            </a:r>
            <a:r>
              <a:rPr lang="en-US" sz="1800" b="0" i="0" spc="-12" baseline="0" dirty="0">
                <a:latin typeface="Arial"/>
              </a:rPr>
              <a:t> </a:t>
            </a:r>
            <a:r>
              <a:rPr lang="en-US" sz="1800" b="0" i="0" spc="0" baseline="0" dirty="0">
                <a:latin typeface="Arial"/>
              </a:rPr>
              <a:t>submit</a:t>
            </a:r>
            <a:r>
              <a:rPr lang="en-US" sz="1800" b="0" i="0" spc="-61" baseline="0" dirty="0">
                <a:latin typeface="Arial"/>
              </a:rPr>
              <a:t> </a:t>
            </a:r>
            <a:r>
              <a:rPr lang="en-US" sz="1800" b="0" i="0" spc="-11" baseline="0" dirty="0">
                <a:latin typeface="Arial"/>
              </a:rPr>
              <a:t>y</a:t>
            </a:r>
            <a:r>
              <a:rPr lang="en-US" sz="1800" b="0" i="0" spc="0" baseline="0" dirty="0">
                <a:latin typeface="Arial"/>
              </a:rPr>
              <a:t>our prices,</a:t>
            </a:r>
            <a:r>
              <a:rPr lang="en-US" sz="1800" b="0" i="0" spc="-37" baseline="0" dirty="0">
                <a:latin typeface="Arial"/>
              </a:rPr>
              <a:t> </a:t>
            </a:r>
            <a:r>
              <a:rPr lang="en-US" sz="1800" b="0" i="0" spc="-11" baseline="0" dirty="0">
                <a:latin typeface="Arial"/>
              </a:rPr>
              <a:t>y</a:t>
            </a:r>
            <a:r>
              <a:rPr lang="en-US" sz="1800" b="0" i="0" spc="0" baseline="0" dirty="0">
                <a:latin typeface="Arial"/>
              </a:rPr>
              <a:t>ou </a:t>
            </a:r>
            <a:r>
              <a:rPr lang="en-US" sz="1800" b="0" i="0" spc="-32" baseline="0" dirty="0">
                <a:latin typeface="Arial"/>
              </a:rPr>
              <a:t>w</a:t>
            </a:r>
            <a:r>
              <a:rPr lang="en-US" sz="1800" b="0" i="0" spc="0" baseline="0" dirty="0">
                <a:latin typeface="Arial"/>
              </a:rPr>
              <a:t>ill</a:t>
            </a:r>
            <a:r>
              <a:rPr lang="en-US" sz="1800" b="0" i="0" spc="-12" baseline="0" dirty="0">
                <a:latin typeface="Arial"/>
              </a:rPr>
              <a:t> </a:t>
            </a:r>
            <a:r>
              <a:rPr lang="en-US" sz="1800" b="0" i="0" spc="0" baseline="0" dirty="0">
                <a:latin typeface="Arial"/>
              </a:rPr>
              <a:t>be using</a:t>
            </a:r>
            <a:r>
              <a:rPr lang="en-US" sz="1800" b="0" i="0" spc="-12" baseline="0" dirty="0">
                <a:latin typeface="Arial"/>
              </a:rPr>
              <a:t> </a:t>
            </a:r>
            <a:r>
              <a:rPr lang="en-US" sz="1800" b="0" i="0" spc="0" baseline="0" dirty="0">
                <a:latin typeface="Arial"/>
              </a:rPr>
              <a:t>the</a:t>
            </a:r>
            <a:r>
              <a:rPr lang="en-US" sz="1800" b="0" i="0" spc="-12" baseline="0" dirty="0">
                <a:latin typeface="Arial"/>
              </a:rPr>
              <a:t> </a:t>
            </a:r>
            <a:r>
              <a:rPr lang="en-US" sz="1800" b="0" i="0" spc="-32" baseline="0" dirty="0">
                <a:latin typeface="Arial"/>
              </a:rPr>
              <a:t>w</a:t>
            </a:r>
            <a:r>
              <a:rPr lang="en-US" sz="1800" b="0" i="0" spc="0" baseline="0" dirty="0">
                <a:latin typeface="Arial"/>
              </a:rPr>
              <a:t>e</a:t>
            </a:r>
            <a:r>
              <a:rPr lang="en-US" sz="1800" b="0" i="0" spc="-83" baseline="0" dirty="0">
                <a:latin typeface="Arial"/>
              </a:rPr>
              <a:t>b</a:t>
            </a:r>
            <a:r>
              <a:rPr lang="en-US" sz="1800" b="0" i="0" spc="0" baseline="0" dirty="0">
                <a:latin typeface="Arial"/>
              </a:rPr>
              <a:t>-based </a:t>
            </a:r>
            <a:r>
              <a:rPr lang="en-US" sz="1800" b="0" i="0" spc="0" baseline="0" dirty="0" err="1">
                <a:latin typeface="Arial"/>
              </a:rPr>
              <a:t>eSourcin</a:t>
            </a:r>
            <a:r>
              <a:rPr lang="en-US" sz="1800" b="0" i="0" spc="430" baseline="0" dirty="0" err="1">
                <a:latin typeface="Arial"/>
              </a:rPr>
              <a:t>g</a:t>
            </a:r>
            <a:r>
              <a:rPr lang="en-US" sz="1800" b="0" i="0" spc="0" baseline="0" dirty="0" err="1">
                <a:latin typeface="Arial"/>
              </a:rPr>
              <a:t>soft</a:t>
            </a:r>
            <a:r>
              <a:rPr lang="en-US" sz="1800" b="0" i="0" spc="-35" baseline="0" dirty="0" err="1">
                <a:latin typeface="Arial"/>
              </a:rPr>
              <a:t>w</a:t>
            </a:r>
            <a:r>
              <a:rPr lang="en-US" sz="1800" b="0" i="0" spc="0" baseline="0" dirty="0" err="1">
                <a:latin typeface="Arial"/>
              </a:rPr>
              <a:t>are</a:t>
            </a:r>
            <a:r>
              <a:rPr lang="en-US" sz="1800" b="0" i="0" spc="-16" baseline="0" dirty="0">
                <a:latin typeface="Arial"/>
              </a:rPr>
              <a:t> </a:t>
            </a:r>
            <a:r>
              <a:rPr lang="en-US" sz="1800" b="0" i="0" spc="0" baseline="0" dirty="0">
                <a:latin typeface="Arial"/>
              </a:rPr>
              <a:t>pro</a:t>
            </a:r>
            <a:r>
              <a:rPr lang="en-US" sz="1800" b="0" i="0" spc="-12" baseline="0" dirty="0">
                <a:latin typeface="Arial"/>
              </a:rPr>
              <a:t>v</a:t>
            </a:r>
            <a:r>
              <a:rPr lang="en-US" sz="1800" b="0" i="0" spc="0" baseline="0" dirty="0">
                <a:latin typeface="Arial"/>
              </a:rPr>
              <a:t>ided b</a:t>
            </a:r>
            <a:r>
              <a:rPr lang="en-US" sz="1800" b="0" i="0" spc="-12" baseline="0" dirty="0">
                <a:latin typeface="Arial"/>
              </a:rPr>
              <a:t>y</a:t>
            </a:r>
            <a:r>
              <a:rPr lang="en-US" sz="1800" b="0" i="0" spc="0" baseline="0" dirty="0">
                <a:latin typeface="Arial"/>
              </a:rPr>
              <a:t> </a:t>
            </a:r>
            <a:r>
              <a:rPr lang="en-US" sz="1800" b="0" i="0" spc="-20" baseline="0" dirty="0">
                <a:latin typeface="Arial"/>
              </a:rPr>
              <a:t>M</a:t>
            </a:r>
            <a:r>
              <a:rPr lang="en-US" sz="1800" b="0" i="0" spc="0" baseline="0" dirty="0">
                <a:latin typeface="Arial"/>
              </a:rPr>
              <a:t>ET</a:t>
            </a:r>
            <a:r>
              <a:rPr lang="en-US" sz="1800" b="0" i="0" spc="-11" baseline="0" dirty="0">
                <a:latin typeface="Arial"/>
              </a:rPr>
              <a:t>R</a:t>
            </a:r>
            <a:r>
              <a:rPr lang="en-US" sz="1800" b="0" i="0" spc="0" baseline="0" dirty="0">
                <a:latin typeface="Arial"/>
              </a:rPr>
              <a:t>O</a:t>
            </a:r>
          </a:p>
          <a:p>
            <a:pPr marL="285750" marR="0" indent="-285750"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any technical</a:t>
            </a:r>
            <a:r>
              <a:rPr lang="en-US" sz="18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concerning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platform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please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en-US" sz="18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Services: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>
              <a:lnSpc>
                <a:spcPts val="263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Email:</a:t>
            </a:r>
            <a:r>
              <a:rPr lang="en-US" sz="18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esourcing@sourci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gsupport.de 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Phone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+49 2</a:t>
            </a:r>
            <a:r>
              <a:rPr lang="en-US" sz="1800" spc="-1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969 4747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sz="1800" dirty="0">
                <a:solidFill>
                  <a:srgbClr val="01030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CF432C-544A-BACC-0228-076BFE3E2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3510" y="3000374"/>
            <a:ext cx="8458200" cy="349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10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99CC9-E927-6CB2-FF4C-C190A6612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478441"/>
            <a:ext cx="10515600" cy="53994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to Log-in to eSourcing: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D253-1866-AAB6-EEE5-EA96B7BE4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32" y="1355269"/>
            <a:ext cx="10677525" cy="527189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de-DE" sz="1800" dirty="0">
                <a:solidFill>
                  <a:srgbClr val="000000"/>
                </a:solidFill>
                <a:latin typeface="Arial" pitchFamily="34" charset="0"/>
              </a:rPr>
              <a:t>Log-in to eSourcing using one of the methods below:</a:t>
            </a:r>
          </a:p>
          <a:p>
            <a:pPr marL="742950" lvl="1" indent="-285750">
              <a:lnSpc>
                <a:spcPct val="200000"/>
              </a:lnSpc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Log-in via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hlinkClick r:id="rId2"/>
              </a:rPr>
              <a:t>Metro Link Plus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[Suppliers onboarded in MLP]</a:t>
            </a:r>
          </a:p>
          <a:p>
            <a:pPr marL="1200150" lvl="2" indent="-285750">
              <a:lnSpc>
                <a:spcPct val="200000"/>
              </a:lnSpc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Other languages are available by exchanging in the URL the Country Code</a:t>
            </a:r>
          </a:p>
          <a:p>
            <a:pPr marL="1200150" lvl="2" indent="-285750">
              <a:lnSpc>
                <a:spcPct val="200000"/>
              </a:lnSpc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Example: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hlinkClick r:id="rId3"/>
              </a:rPr>
              <a:t>https://it.metrolink-plus.com/</a:t>
            </a: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  <a:p>
            <a:pPr marL="742950" lvl="1" indent="-285750">
              <a:lnSpc>
                <a:spcPct val="200000"/>
              </a:lnSpc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Direct log-in via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hlinkClick r:id="rId4"/>
              </a:rPr>
              <a:t>eSourcing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[Suppliers not onboarded in MLP]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</a:rPr>
              <a:t>Please click 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hlinkClick r:id="rId5"/>
              </a:rPr>
              <a:t>here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</a:rPr>
              <a:t> for more log-in instructions</a:t>
            </a:r>
            <a:endParaRPr lang="it-IT" sz="18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65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E48D1-127C-A8C7-840D-9687E85A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146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eSourcing HOME page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507D6-42B4-40AF-6644-A98E4B032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6586"/>
            <a:ext cx="10515600" cy="5270377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After clicking the eSourcing icon in Metro Link Plus, you will be redirected to eSourcing home page.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this page you will see the projects and auctions you are invited to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Please click “General data” to access the Auction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BD0F35-CABB-1C65-497E-444F615D7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013" y="2093731"/>
            <a:ext cx="7903029" cy="408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62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2A882-78B0-1219-0FE1-728D24A62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Alternative way to find the Auction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62DA9-4561-A74C-7AFD-8695CA3B1065}"/>
              </a:ext>
            </a:extLst>
          </p:cNvPr>
          <p:cNvSpPr txBox="1"/>
          <p:nvPr/>
        </p:nvSpPr>
        <p:spPr>
          <a:xfrm>
            <a:off x="998290" y="681037"/>
            <a:ext cx="10859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also click on “Menu” and navigate to “Auctions”-”Auction List” to find the Auctions you are invited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 you can click Auction List on the bottom of your screen</a:t>
            </a:r>
          </a:p>
          <a:p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A9994DF-EB49-8BF7-3DA5-BA6D7B22D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772" y="1825625"/>
            <a:ext cx="9050345" cy="4351338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B6E062-97E9-B9CB-A5D7-48CAA6DC0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993" y="3921369"/>
            <a:ext cx="7015124" cy="207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08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3CD5D-40EB-0013-248E-F4BE8BCA5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16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to open the Auction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26208-5F61-62CA-8573-39076CF25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0954"/>
            <a:ext cx="10515600" cy="5286009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Please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8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the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folder 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ith “+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open the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Auction</a:t>
            </a:r>
          </a:p>
          <a:p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3D7762-A8CC-267F-D369-2A128ABE2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65" y="1896683"/>
            <a:ext cx="11145805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19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87FBA-6646-653F-A3F7-BDD3D449F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967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to accept General Conditions</a:t>
            </a:r>
            <a:b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3BE21-66F1-EAAB-F486-6A2EC1368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3477"/>
            <a:ext cx="10515600" cy="5223486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you to be able to participate to the Auction you must accept the “General Conditions”</a:t>
            </a:r>
          </a:p>
          <a:p>
            <a:pPr marL="0" marR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lease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ensure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 download, and open the documents set as GC</a:t>
            </a:r>
            <a:r>
              <a:rPr lang="en-US" sz="1600" spc="-8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(1)</a:t>
            </a:r>
          </a:p>
          <a:p>
            <a:pPr marL="457200" lvl="1">
              <a:lnSpc>
                <a:spcPts val="2300"/>
              </a:lnSpc>
              <a:spcBef>
                <a:spcPts val="0"/>
              </a:spcBef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case</a:t>
            </a:r>
            <a:r>
              <a:rPr lang="en-US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</a:t>
            </a:r>
            <a:r>
              <a:rPr lang="en-US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</a:t>
            </a:r>
            <a:r>
              <a:rPr lang="en-US" sz="12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document or in case of a zip file that contains many documents,</a:t>
            </a:r>
            <a:r>
              <a:rPr lang="en-US" sz="12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</a:t>
            </a:r>
            <a:r>
              <a:rPr lang="en-US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still</a:t>
            </a:r>
            <a:r>
              <a:rPr lang="en-US" sz="12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mandator</a:t>
            </a:r>
            <a:r>
              <a:rPr lang="en-US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download, open and accept all the</a:t>
            </a:r>
            <a:r>
              <a:rPr lang="en-US" sz="12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documents.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Select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ocument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lines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 , </a:t>
            </a:r>
            <a:r>
              <a:rPr lang="en-US" sz="1600" spc="-4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ick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“I ha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read the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participation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conditions</a:t>
            </a:r>
            <a:r>
              <a:rPr lang="en-US" sz="1600" spc="-6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(3) and click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“Accept”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(4).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Please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read all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documents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carefull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be a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that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once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documents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confirmed, 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lnSpc>
                <a:spcPts val="23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the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 legall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signed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don’t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need to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 manuall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signed.</a:t>
            </a:r>
            <a:r>
              <a:rPr lang="en-US" sz="1600" spc="-1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After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confirmation</a:t>
            </a:r>
            <a:r>
              <a:rPr lang="en-US" sz="1600" spc="-8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 are  </a:t>
            </a:r>
            <a:b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able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participate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auction.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case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 disagree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ith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content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document,  </a:t>
            </a:r>
            <a:b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contact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 asap.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>
              <a:lnSpc>
                <a:spcPts val="2300"/>
              </a:lnSpc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955AF-4115-7988-BA8C-A811033AB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533" y="3167177"/>
            <a:ext cx="6548575" cy="31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20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E94A5-A036-5D4C-5222-3ED46FE1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456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General Information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EA5A1-AD9D-FCF4-AB09-1FCFF6DEC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23815"/>
            <a:ext cx="10731759" cy="5469060"/>
          </a:xfrm>
        </p:spPr>
        <p:txBody>
          <a:bodyPr>
            <a:normAutofit/>
          </a:bodyPr>
          <a:lstStyle/>
          <a:p>
            <a:pPr marL="0" marR="1190625" indent="0">
              <a:lnSpc>
                <a:spcPts val="2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After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accepting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general conditions,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 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ill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access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follo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ing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tabs: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600" spc="905" dirty="0">
              <a:solidFill>
                <a:srgbClr val="FCC51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190625">
              <a:lnSpc>
                <a:spcPts val="2135"/>
              </a:lnSpc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Auction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190625"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Additional</a:t>
            </a:r>
            <a:r>
              <a:rPr lang="en-US" sz="16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190625"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Auction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positions: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articles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be negotiated.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190625">
              <a:spcBef>
                <a:spcPts val="0"/>
              </a:spcBef>
            </a:pP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eam: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members</a:t>
            </a:r>
            <a:r>
              <a:rPr lang="en-US" sz="1600" spc="-8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compan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are in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ited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project.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190625"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Documents:</a:t>
            </a:r>
            <a:r>
              <a:rPr lang="en-US" sz="1600" spc="-8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tender documents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ailable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 for the project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E53276-FA1A-4974-0568-F1BC3F7C0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89" y="2686055"/>
            <a:ext cx="8151845" cy="380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2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5915C-89A2-FF77-965B-722FF72F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Where to find Documents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99B9B-EFBE-5979-9A9F-7409D4328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4738"/>
            <a:ext cx="10515600" cy="5192225"/>
          </a:xfrm>
        </p:spPr>
        <p:txBody>
          <a:bodyPr/>
          <a:lstStyle/>
          <a:p>
            <a:pPr marL="0" marR="1873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 “documents”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 can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nload and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upload documents: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87325">
              <a:lnSpc>
                <a:spcPts val="2300"/>
              </a:lnSpc>
              <a:spcBef>
                <a:spcPts val="0"/>
              </a:spcBef>
            </a:pPr>
            <a:r>
              <a:rPr lang="en-US" sz="1600" spc="-1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nload the documents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select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document and click</a:t>
            </a:r>
            <a:r>
              <a:rPr lang="en-US" sz="1600" spc="-8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“do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nload” (1)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87325">
              <a:lnSpc>
                <a:spcPts val="2300"/>
              </a:lnSpc>
              <a:spcBef>
                <a:spcPts val="0"/>
              </a:spcBef>
            </a:pPr>
            <a:r>
              <a:rPr lang="en-US" sz="1600" spc="-1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also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able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upload documents</a:t>
            </a:r>
            <a:r>
              <a:rPr lang="en-US" sz="1600" spc="-8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hich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 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ould like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share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ith the bu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 (2)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86017E-40AC-DCC5-4D5E-C621BDC6C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7103"/>
            <a:ext cx="11193624" cy="350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32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1c1476e-3236-4add-9655-bdfbec32e949}" enabled="1" method="Privileged" siteId="{64322308-09a9-47a3-8c1c-b82871d6056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793</Words>
  <Application>Microsoft Office PowerPoint</Application>
  <PresentationFormat>Widescreen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Verdana</vt:lpstr>
      <vt:lpstr>Verdana-Bold</vt:lpstr>
      <vt:lpstr>Office Theme</vt:lpstr>
      <vt:lpstr>PowerPoint Presentation</vt:lpstr>
      <vt:lpstr>Introduction</vt:lpstr>
      <vt:lpstr>How to Log-in to eSourcing:</vt:lpstr>
      <vt:lpstr>eSourcing HOME page</vt:lpstr>
      <vt:lpstr>Alternative way to find the Auction  </vt:lpstr>
      <vt:lpstr>How to open the Auction</vt:lpstr>
      <vt:lpstr>How to accept General Conditions </vt:lpstr>
      <vt:lpstr>General Information</vt:lpstr>
      <vt:lpstr>Where to find Documents</vt:lpstr>
      <vt:lpstr>Bid Box </vt:lpstr>
      <vt:lpstr>Auction rules for DYNAMIC Auction</vt:lpstr>
      <vt:lpstr>Auction rules for ENGLISH Auction</vt:lpstr>
      <vt:lpstr>How to logout from eSourcing</vt:lpstr>
      <vt:lpstr>How to 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Peter, Mihaela (external)</dc:creator>
  <cp:lastModifiedBy>Peter, Mihaela (external)</cp:lastModifiedBy>
  <cp:revision>4</cp:revision>
  <dcterms:created xsi:type="dcterms:W3CDTF">2024-01-04T10:53:13Z</dcterms:created>
  <dcterms:modified xsi:type="dcterms:W3CDTF">2024-01-17T12:13:03Z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Text">
    <vt:lpwstr>Restricted, for internal users only!</vt:lpwstr>
  </property>
</Properties>
</file>