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958" r:id="rId1"/>
  </p:sldMasterIdLst>
  <p:notesMasterIdLst>
    <p:notesMasterId r:id="rId17"/>
  </p:notesMasterIdLst>
  <p:handoutMasterIdLst>
    <p:handoutMasterId r:id="rId18"/>
  </p:handoutMasterIdLst>
  <p:sldIdLst>
    <p:sldId id="386" r:id="rId2"/>
    <p:sldId id="392" r:id="rId3"/>
    <p:sldId id="265" r:id="rId4"/>
    <p:sldId id="266" r:id="rId5"/>
    <p:sldId id="267" r:id="rId6"/>
    <p:sldId id="268" r:id="rId7"/>
    <p:sldId id="385" r:id="rId8"/>
    <p:sldId id="379" r:id="rId9"/>
    <p:sldId id="390" r:id="rId10"/>
    <p:sldId id="391" r:id="rId11"/>
    <p:sldId id="375" r:id="rId12"/>
    <p:sldId id="376" r:id="rId13"/>
    <p:sldId id="380" r:id="rId14"/>
    <p:sldId id="381" r:id="rId15"/>
    <p:sldId id="371" r:id="rId16"/>
  </p:sldIdLst>
  <p:sldSz cx="12192000" cy="6858000"/>
  <p:notesSz cx="6735763" cy="9866313"/>
  <p:custShowLst>
    <p:custShow name="Zielgruppenpräsentation 1" id="0">
      <p:sldLst/>
    </p:custShow>
  </p:custShow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2" userDrawn="1">
          <p15:clr>
            <a:srgbClr val="A4A3A4"/>
          </p15:clr>
        </p15:guide>
        <p15:guide id="2" orient="horz" pos="4178" userDrawn="1">
          <p15:clr>
            <a:srgbClr val="A4A3A4"/>
          </p15:clr>
        </p15:guide>
        <p15:guide id="3" orient="horz" pos="210" userDrawn="1">
          <p15:clr>
            <a:srgbClr val="A4A3A4"/>
          </p15:clr>
        </p15:guide>
        <p15:guide id="4" orient="horz" pos="4065" userDrawn="1">
          <p15:clr>
            <a:srgbClr val="A4A3A4"/>
          </p15:clr>
        </p15:guide>
        <p15:guide id="5" orient="horz" pos="845" userDrawn="1">
          <p15:clr>
            <a:srgbClr val="A4A3A4"/>
          </p15:clr>
        </p15:guide>
        <p15:guide id="6" orient="horz" pos="2205" userDrawn="1">
          <p15:clr>
            <a:srgbClr val="A4A3A4"/>
          </p15:clr>
        </p15:guide>
        <p15:guide id="7" orient="horz" pos="3657" userDrawn="1">
          <p15:clr>
            <a:srgbClr val="A4A3A4"/>
          </p15:clr>
        </p15:guide>
        <p15:guide id="8" orient="horz" pos="4110" userDrawn="1">
          <p15:clr>
            <a:srgbClr val="A4A3A4"/>
          </p15:clr>
        </p15:guide>
        <p15:guide id="9" orient="horz" pos="527" userDrawn="1">
          <p15:clr>
            <a:srgbClr val="A4A3A4"/>
          </p15:clr>
        </p15:guide>
        <p15:guide id="10" orient="horz" pos="1842" userDrawn="1">
          <p15:clr>
            <a:srgbClr val="A4A3A4"/>
          </p15:clr>
        </p15:guide>
        <p15:guide id="11" orient="horz" pos="2296" userDrawn="1">
          <p15:clr>
            <a:srgbClr val="A4A3A4"/>
          </p15:clr>
        </p15:guide>
        <p15:guide id="12" pos="7499" userDrawn="1">
          <p15:clr>
            <a:srgbClr val="A4A3A4"/>
          </p15:clr>
        </p15:guide>
        <p15:guide id="13" pos="181" userDrawn="1">
          <p15:clr>
            <a:srgbClr val="A4A3A4"/>
          </p15:clr>
        </p15:guide>
        <p15:guide id="14" pos="7408" userDrawn="1">
          <p15:clr>
            <a:srgbClr val="A4A3A4"/>
          </p15:clr>
        </p15:guide>
        <p15:guide id="15" pos="272" userDrawn="1">
          <p15:clr>
            <a:srgbClr val="A4A3A4"/>
          </p15:clr>
        </p15:guide>
        <p15:guide id="16" pos="2691" userDrawn="1">
          <p15:clr>
            <a:srgbClr val="A4A3A4"/>
          </p15:clr>
        </p15:guide>
        <p15:guide id="17" pos="3175" userDrawn="1">
          <p15:clr>
            <a:srgbClr val="A4A3A4"/>
          </p15:clr>
        </p15:guide>
        <p15:guide id="18" pos="3296" userDrawn="1">
          <p15:clr>
            <a:srgbClr val="A4A3A4"/>
          </p15:clr>
        </p15:guide>
        <p15:guide id="19" pos="3780" userDrawn="1">
          <p15:clr>
            <a:srgbClr val="A4A3A4"/>
          </p15:clr>
        </p15:guide>
        <p15:guide id="20" pos="2569" userDrawn="1">
          <p15:clr>
            <a:srgbClr val="A4A3A4"/>
          </p15:clr>
        </p15:guide>
        <p15:guide id="21" pos="2087" userDrawn="1">
          <p15:clr>
            <a:srgbClr val="A4A3A4"/>
          </p15:clr>
        </p15:guide>
        <p15:guide id="22" pos="1965" userDrawn="1">
          <p15:clr>
            <a:srgbClr val="A4A3A4"/>
          </p15:clr>
        </p15:guide>
        <p15:guide id="23" pos="1481" userDrawn="1">
          <p15:clr>
            <a:srgbClr val="A4A3A4"/>
          </p15:clr>
        </p15:guide>
        <p15:guide id="24" pos="1360" userDrawn="1">
          <p15:clr>
            <a:srgbClr val="A4A3A4"/>
          </p15:clr>
        </p15:guide>
        <p15:guide id="25" pos="876" userDrawn="1">
          <p15:clr>
            <a:srgbClr val="A4A3A4"/>
          </p15:clr>
        </p15:guide>
        <p15:guide id="26" pos="756" userDrawn="1">
          <p15:clr>
            <a:srgbClr val="A4A3A4"/>
          </p15:clr>
        </p15:guide>
        <p15:guide id="27" pos="3900" userDrawn="1">
          <p15:clr>
            <a:srgbClr val="A4A3A4"/>
          </p15:clr>
        </p15:guide>
        <p15:guide id="28" pos="4505" userDrawn="1">
          <p15:clr>
            <a:srgbClr val="A4A3A4"/>
          </p15:clr>
        </p15:guide>
        <p15:guide id="29" pos="4989" userDrawn="1">
          <p15:clr>
            <a:srgbClr val="A4A3A4"/>
          </p15:clr>
        </p15:guide>
        <p15:guide id="30" pos="4384" userDrawn="1">
          <p15:clr>
            <a:srgbClr val="A4A3A4"/>
          </p15:clr>
        </p15:guide>
        <p15:guide id="31" pos="5111" userDrawn="1">
          <p15:clr>
            <a:srgbClr val="A4A3A4"/>
          </p15:clr>
        </p15:guide>
        <p15:guide id="32" pos="5593" userDrawn="1">
          <p15:clr>
            <a:srgbClr val="A4A3A4"/>
          </p15:clr>
        </p15:guide>
        <p15:guide id="33" pos="5684" userDrawn="1">
          <p15:clr>
            <a:srgbClr val="A4A3A4"/>
          </p15:clr>
        </p15:guide>
        <p15:guide id="34" pos="6804" userDrawn="1">
          <p15:clr>
            <a:srgbClr val="A4A3A4"/>
          </p15:clr>
        </p15:guide>
        <p15:guide id="35" pos="6924" userDrawn="1">
          <p15:clr>
            <a:srgbClr val="A4A3A4"/>
          </p15:clr>
        </p15:guide>
        <p15:guide id="36" pos="6199" userDrawn="1">
          <p15:clr>
            <a:srgbClr val="A4A3A4"/>
          </p15:clr>
        </p15:guide>
        <p15:guide id="37" pos="6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0000"/>
    <a:srgbClr val="BE2800"/>
    <a:srgbClr val="ED33B8"/>
    <a:srgbClr val="FF0000"/>
    <a:srgbClr val="FF9900"/>
    <a:srgbClr val="D70000"/>
    <a:srgbClr val="AAAAAA"/>
    <a:srgbClr val="0E4171"/>
    <a:srgbClr val="00C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 autoAdjust="0"/>
    <p:restoredTop sz="95588" autoAdjust="0"/>
  </p:normalViewPr>
  <p:slideViewPr>
    <p:cSldViewPr showGuides="1">
      <p:cViewPr varScale="1">
        <p:scale>
          <a:sx n="66" d="100"/>
          <a:sy n="66" d="100"/>
        </p:scale>
        <p:origin x="584" y="32"/>
      </p:cViewPr>
      <p:guideLst>
        <p:guide orient="horz" pos="142"/>
        <p:guide orient="horz" pos="4178"/>
        <p:guide orient="horz" pos="210"/>
        <p:guide orient="horz" pos="4065"/>
        <p:guide orient="horz" pos="845"/>
        <p:guide orient="horz" pos="2205"/>
        <p:guide orient="horz" pos="3657"/>
        <p:guide orient="horz" pos="4110"/>
        <p:guide orient="horz" pos="527"/>
        <p:guide orient="horz" pos="1842"/>
        <p:guide orient="horz" pos="2296"/>
        <p:guide pos="7499"/>
        <p:guide pos="181"/>
        <p:guide pos="7408"/>
        <p:guide pos="272"/>
        <p:guide pos="2691"/>
        <p:guide pos="3175"/>
        <p:guide pos="3296"/>
        <p:guide pos="3780"/>
        <p:guide pos="2569"/>
        <p:guide pos="2087"/>
        <p:guide pos="1965"/>
        <p:guide pos="1481"/>
        <p:guide pos="1360"/>
        <p:guide pos="876"/>
        <p:guide pos="756"/>
        <p:guide pos="3900"/>
        <p:guide pos="4505"/>
        <p:guide pos="4989"/>
        <p:guide pos="4384"/>
        <p:guide pos="5111"/>
        <p:guide pos="5593"/>
        <p:guide pos="5684"/>
        <p:guide pos="6804"/>
        <p:guide pos="6924"/>
        <p:guide pos="6199"/>
        <p:guide pos="6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938" y="-114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D94C1-092C-4DC8-9B6B-DED0B269013B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601A8-BBFB-4CE4-87DA-CC9101CD6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1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24" tIns="45713" rIns="91424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24" tIns="45713" rIns="91424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DA7656-0F76-4EF9-B52D-5CF3E98DCA29}" type="datetimeFigureOut">
              <a:rPr lang="de-DE"/>
              <a:pPr>
                <a:defRPr/>
              </a:pPr>
              <a:t>08.02.2024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842963" y="661988"/>
            <a:ext cx="8421688" cy="4738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3" rIns="91424" bIns="45713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100" y="5581228"/>
            <a:ext cx="5389563" cy="3564396"/>
          </a:xfrm>
          <a:prstGeom prst="rect">
            <a:avLst/>
          </a:prstGeom>
        </p:spPr>
        <p:txBody>
          <a:bodyPr vert="horz" lIns="91424" tIns="45713" rIns="91424" bIns="45713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24" tIns="45713" rIns="91424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24" tIns="45713" rIns="91424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0FB370-DA5A-4F0C-892F-FDD9F2DD56E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1455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842963" y="661988"/>
            <a:ext cx="8421688" cy="4738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You have 3 options to find projects where you have been invited to:</a:t>
            </a:r>
            <a:endParaRPr lang="en-US" altLang="en-US" sz="800" dirty="0"/>
          </a:p>
          <a:p>
            <a:r>
              <a:rPr lang="en-US" altLang="en-US" dirty="0"/>
              <a:t>-Please click on „Tender-Project list“ module to find the list of all projects where you have been invited to.</a:t>
            </a:r>
            <a:endParaRPr lang="en-US" altLang="de-DE" dirty="0"/>
          </a:p>
          <a:p>
            <a:r>
              <a:rPr lang="en-US" altLang="en-US" dirty="0"/>
              <a:t>-Click on “</a:t>
            </a:r>
            <a:r>
              <a:rPr lang="en-US" altLang="en-US" dirty="0" err="1"/>
              <a:t>SynerSpace</a:t>
            </a:r>
            <a:r>
              <a:rPr lang="en-US" altLang="en-US" dirty="0"/>
              <a:t>” under Favorite apps RFX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-</a:t>
            </a:r>
            <a:r>
              <a:rPr lang="de-DE" baseline="0" dirty="0"/>
              <a:t>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can</a:t>
            </a:r>
            <a:r>
              <a:rPr lang="de-DE" baseline="0" dirty="0"/>
              <a:t> also find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projects</a:t>
            </a:r>
            <a:r>
              <a:rPr lang="de-DE" baseline="0" dirty="0"/>
              <a:t>, </a:t>
            </a:r>
            <a:r>
              <a:rPr lang="de-DE" baseline="0" dirty="0" err="1"/>
              <a:t>where</a:t>
            </a:r>
            <a:r>
              <a:rPr lang="de-DE" baseline="0" dirty="0"/>
              <a:t>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are</a:t>
            </a:r>
            <a:r>
              <a:rPr lang="de-DE" baseline="0" dirty="0"/>
              <a:t> </a:t>
            </a:r>
            <a:r>
              <a:rPr lang="de-DE" baseline="0" dirty="0" err="1"/>
              <a:t>invited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at</a:t>
            </a:r>
            <a:r>
              <a:rPr lang="de-DE" baseline="0" dirty="0"/>
              <a:t>: „</a:t>
            </a:r>
            <a:r>
              <a:rPr lang="de-DE" baseline="0" dirty="0" err="1"/>
              <a:t>Thinks</a:t>
            </a:r>
            <a:r>
              <a:rPr lang="de-DE" baseline="0" dirty="0"/>
              <a:t> </a:t>
            </a:r>
            <a:r>
              <a:rPr lang="de-DE" baseline="0" dirty="0" err="1"/>
              <a:t>going</a:t>
            </a:r>
            <a:r>
              <a:rPr lang="de-DE" baseline="0" dirty="0"/>
              <a:t> on“ </a:t>
            </a:r>
            <a:r>
              <a:rPr lang="de-DE" baseline="0" dirty="0" err="1"/>
              <a:t>or</a:t>
            </a:r>
            <a:r>
              <a:rPr lang="de-DE" baseline="0" dirty="0"/>
              <a:t> „</a:t>
            </a:r>
            <a:r>
              <a:rPr lang="de-DE" baseline="0" dirty="0" err="1"/>
              <a:t>next</a:t>
            </a:r>
            <a:r>
              <a:rPr lang="de-DE" baseline="0" dirty="0"/>
              <a:t> </a:t>
            </a:r>
            <a:r>
              <a:rPr lang="de-DE" baseline="0" dirty="0" err="1"/>
              <a:t>tenders</a:t>
            </a:r>
            <a:r>
              <a:rPr lang="de-DE" baseline="0" dirty="0"/>
              <a:t> / </a:t>
            </a:r>
            <a:r>
              <a:rPr lang="de-DE" baseline="0" dirty="0" err="1"/>
              <a:t>auctions</a:t>
            </a:r>
            <a:r>
              <a:rPr lang="de-DE" baseline="0" dirty="0"/>
              <a:t>“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4968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842963" y="661988"/>
            <a:ext cx="8421688" cy="4738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9259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842963" y="661988"/>
            <a:ext cx="8421688" cy="4738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995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842963" y="661988"/>
            <a:ext cx="8421688" cy="4738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-</a:t>
            </a:r>
            <a:r>
              <a:rPr lang="de-DE" baseline="0" dirty="0"/>
              <a:t> </a:t>
            </a:r>
            <a:r>
              <a:rPr lang="de-DE" baseline="0" dirty="0" err="1"/>
              <a:t>It</a:t>
            </a:r>
            <a:r>
              <a:rPr lang="de-DE" baseline="0" dirty="0"/>
              <a:t> </a:t>
            </a:r>
            <a:r>
              <a:rPr lang="de-DE" baseline="0" dirty="0" err="1"/>
              <a:t>it</a:t>
            </a:r>
            <a:r>
              <a:rPr lang="de-DE" baseline="0" dirty="0"/>
              <a:t> also </a:t>
            </a:r>
            <a:r>
              <a:rPr lang="de-DE" baseline="0" dirty="0" err="1"/>
              <a:t>possible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create</a:t>
            </a:r>
            <a:r>
              <a:rPr lang="de-DE" baseline="0" dirty="0"/>
              <a:t> </a:t>
            </a:r>
            <a:r>
              <a:rPr lang="de-DE" baseline="0" dirty="0" err="1"/>
              <a:t>new</a:t>
            </a:r>
            <a:r>
              <a:rPr lang="de-DE" baseline="0" dirty="0"/>
              <a:t> </a:t>
            </a:r>
            <a:r>
              <a:rPr lang="de-DE" baseline="0" dirty="0" err="1"/>
              <a:t>folder</a:t>
            </a:r>
            <a:r>
              <a:rPr lang="de-DE" baseline="0" dirty="0"/>
              <a:t> </a:t>
            </a:r>
            <a:r>
              <a:rPr lang="de-DE" baseline="0" dirty="0" err="1"/>
              <a:t>or</a:t>
            </a:r>
            <a:r>
              <a:rPr lang="de-DE" baseline="0" dirty="0"/>
              <a:t> </a:t>
            </a:r>
            <a:r>
              <a:rPr lang="de-DE" baseline="0" dirty="0" err="1"/>
              <a:t>filter</a:t>
            </a:r>
            <a:r>
              <a:rPr lang="de-DE" baseline="0" dirty="0"/>
              <a:t> </a:t>
            </a:r>
            <a:r>
              <a:rPr lang="de-DE" baseline="0" dirty="0" err="1"/>
              <a:t>through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published</a:t>
            </a:r>
            <a:r>
              <a:rPr lang="de-DE" baseline="0" dirty="0"/>
              <a:t> </a:t>
            </a:r>
            <a:r>
              <a:rPr lang="de-DE" baseline="0" dirty="0" err="1"/>
              <a:t>documents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0017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842963" y="661988"/>
            <a:ext cx="8421688" cy="4738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9959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842963" y="661988"/>
            <a:ext cx="8421688" cy="4738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995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537633" y="1381125"/>
            <a:ext cx="2870412" cy="4726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90133" y="2061796"/>
            <a:ext cx="9383184" cy="1141902"/>
          </a:xfrm>
        </p:spPr>
        <p:txBody>
          <a:bodyPr anchor="b"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0133" y="3429001"/>
            <a:ext cx="9383184" cy="236220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40000" y="404813"/>
            <a:ext cx="2747184" cy="348618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996139" y="6579086"/>
            <a:ext cx="2270127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22995" y="6579084"/>
            <a:ext cx="4278205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7633" y="6579087"/>
            <a:ext cx="384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211496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4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1103456" y="2934751"/>
            <a:ext cx="96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rgbClr val="F9AE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92237" y="3933242"/>
            <a:ext cx="6047912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1391477" y="2816747"/>
            <a:ext cx="6048000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/>
            </a:lvl1pPr>
          </a:lstStyle>
          <a:p>
            <a:r>
              <a:rPr lang="en-GB" noProof="0" dirty="0"/>
              <a:t>This is the Headline.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2200" y="6197635"/>
            <a:ext cx="2688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44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5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431371" y="1340768"/>
            <a:ext cx="11328400" cy="44640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itel 2"/>
          <p:cNvSpPr>
            <a:spLocks noGrp="1"/>
          </p:cNvSpPr>
          <p:nvPr>
            <p:ph type="title" hasCustomPrompt="1"/>
          </p:nvPr>
        </p:nvSpPr>
        <p:spPr>
          <a:xfrm>
            <a:off x="1391477" y="3645024"/>
            <a:ext cx="10368723" cy="1008112"/>
          </a:xfrm>
          <a:solidFill>
            <a:srgbClr val="FFFFFF">
              <a:alpha val="87843"/>
            </a:srgbClr>
          </a:solidFill>
        </p:spPr>
        <p:txBody>
          <a:bodyPr>
            <a:noAutofit/>
          </a:bodyPr>
          <a:lstStyle>
            <a:lvl1pPr indent="179388">
              <a:defRPr sz="3600"/>
            </a:lvl1pPr>
          </a:lstStyle>
          <a:p>
            <a:pPr indent="179388"/>
            <a:r>
              <a:rPr lang="en-GB" noProof="0" dirty="0"/>
              <a:t>This is the Headline.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91477" y="4653322"/>
            <a:ext cx="10368723" cy="323851"/>
          </a:xfrm>
          <a:prstGeom prst="rect">
            <a:avLst/>
          </a:prstGeom>
          <a:solidFill>
            <a:srgbClr val="FFFFFF">
              <a:alpha val="87843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182563">
              <a:buNone/>
              <a:defRPr lang="de-DE" sz="1600"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2200" y="6197635"/>
            <a:ext cx="2688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1103445" y="3645172"/>
            <a:ext cx="96000" cy="1332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229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/>
          <p:cNvSpPr>
            <a:spLocks noGrp="1"/>
          </p:cNvSpPr>
          <p:nvPr>
            <p:ph type="pic" sz="quarter" idx="14"/>
          </p:nvPr>
        </p:nvSpPr>
        <p:spPr>
          <a:xfrm>
            <a:off x="431800" y="1341438"/>
            <a:ext cx="11328400" cy="44640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itel 2"/>
          <p:cNvSpPr>
            <a:spLocks noGrp="1"/>
          </p:cNvSpPr>
          <p:nvPr>
            <p:ph type="title" hasCustomPrompt="1"/>
          </p:nvPr>
        </p:nvSpPr>
        <p:spPr>
          <a:xfrm>
            <a:off x="1391477" y="2168105"/>
            <a:ext cx="10368723" cy="1008112"/>
          </a:xfrm>
          <a:solidFill>
            <a:srgbClr val="FFFFFF">
              <a:alpha val="87843"/>
            </a:srgbClr>
          </a:solidFill>
        </p:spPr>
        <p:txBody>
          <a:bodyPr>
            <a:noAutofit/>
          </a:bodyPr>
          <a:lstStyle>
            <a:lvl1pPr indent="179388">
              <a:defRPr sz="3600"/>
            </a:lvl1pPr>
          </a:lstStyle>
          <a:p>
            <a:pPr indent="179388"/>
            <a:r>
              <a:rPr lang="en-GB" noProof="0" dirty="0"/>
              <a:t>This is the Headline.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91477" y="3176403"/>
            <a:ext cx="10368723" cy="323851"/>
          </a:xfrm>
          <a:prstGeom prst="rect">
            <a:avLst/>
          </a:prstGeom>
          <a:solidFill>
            <a:srgbClr val="FFFFFF">
              <a:alpha val="87843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182563">
              <a:buNone/>
              <a:defRPr lang="de-DE" sz="1600"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 bwMode="auto">
          <a:xfrm>
            <a:off x="9072331" y="6348080"/>
            <a:ext cx="2688000" cy="17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5"/>
          <p:cNvSpPr/>
          <p:nvPr userDrawn="1"/>
        </p:nvSpPr>
        <p:spPr>
          <a:xfrm>
            <a:off x="1103455" y="2168105"/>
            <a:ext cx="97412" cy="1332148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rgbClr val="F9AE00"/>
              </a:solidFill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1103445" y="2168860"/>
            <a:ext cx="96000" cy="1332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162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31800" y="1341438"/>
            <a:ext cx="9408584" cy="4464051"/>
          </a:xfrm>
        </p:spPr>
        <p:txBody>
          <a:bodyPr/>
          <a:lstStyle>
            <a:lvl1pPr marL="212725" marR="0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lvl1pPr>
            <a:lvl2pPr marL="395288" marR="0" indent="-179388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2pPr>
            <a:lvl3pPr marL="485775" marR="0" indent="-1428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3pPr>
            <a:lvl4pPr marL="485775" marR="0" indent="-1428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4pPr>
          </a:lstStyle>
          <a:p>
            <a:pPr marL="212725" marR="0" lvl="0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Textmasterformat bearbeiten</a:t>
            </a:r>
          </a:p>
          <a:p>
            <a:pPr marL="212725" marR="0" lvl="1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212725" marR="0" lvl="2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212725" marR="0" lvl="3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907736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31803" y="1341438"/>
            <a:ext cx="5568951" cy="4464051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6191254" y="1341438"/>
            <a:ext cx="5568948" cy="4464051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027029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31800" y="1341438"/>
            <a:ext cx="7104360" cy="44640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7920567" y="1341439"/>
            <a:ext cx="3839632" cy="21235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8"/>
          </p:nvPr>
        </p:nvSpPr>
        <p:spPr>
          <a:xfrm>
            <a:off x="7920204" y="3681030"/>
            <a:ext cx="3839997" cy="21235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5864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und Texte – vier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31803" y="1341440"/>
            <a:ext cx="5568951" cy="215434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6191254" y="1341440"/>
            <a:ext cx="5568948" cy="215434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5"/>
          </p:nvPr>
        </p:nvSpPr>
        <p:spPr>
          <a:xfrm>
            <a:off x="431803" y="3640138"/>
            <a:ext cx="5568951" cy="216535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0" name="Inhaltsplatzhalter 4"/>
          <p:cNvSpPr>
            <a:spLocks noGrp="1"/>
          </p:cNvSpPr>
          <p:nvPr>
            <p:ph sz="quarter" idx="16"/>
          </p:nvPr>
        </p:nvSpPr>
        <p:spPr>
          <a:xfrm>
            <a:off x="6191254" y="3640138"/>
            <a:ext cx="5568948" cy="216535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939835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und Texte – sechs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31804" y="1341440"/>
            <a:ext cx="3647017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4271438" y="1341440"/>
            <a:ext cx="3649132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5"/>
          </p:nvPr>
        </p:nvSpPr>
        <p:spPr>
          <a:xfrm>
            <a:off x="431804" y="3640138"/>
            <a:ext cx="3647017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0" name="Inhaltsplatzhalter 4"/>
          <p:cNvSpPr>
            <a:spLocks noGrp="1"/>
          </p:cNvSpPr>
          <p:nvPr>
            <p:ph sz="quarter" idx="16"/>
          </p:nvPr>
        </p:nvSpPr>
        <p:spPr>
          <a:xfrm>
            <a:off x="4271438" y="3640138"/>
            <a:ext cx="3649132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2" name="Inhaltsplatzhalter 4"/>
          <p:cNvSpPr>
            <a:spLocks noGrp="1"/>
          </p:cNvSpPr>
          <p:nvPr>
            <p:ph sz="quarter" idx="17"/>
          </p:nvPr>
        </p:nvSpPr>
        <p:spPr>
          <a:xfrm>
            <a:off x="8113184" y="1341440"/>
            <a:ext cx="3647016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3" name="Inhaltsplatzhalter 4"/>
          <p:cNvSpPr>
            <a:spLocks noGrp="1"/>
          </p:cNvSpPr>
          <p:nvPr>
            <p:ph sz="quarter" idx="18"/>
          </p:nvPr>
        </p:nvSpPr>
        <p:spPr>
          <a:xfrm>
            <a:off x="8113184" y="3640138"/>
            <a:ext cx="3647016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333377"/>
            <a:ext cx="9408584" cy="633413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8815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431800" y="1341438"/>
            <a:ext cx="11328400" cy="4464051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Bild durch Klicken auf Symbol hinzufügen.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057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flächiges Bild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287867" y="333376"/>
            <a:ext cx="11616267" cy="54721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Bild durch Klicken auf Symbol hinzufügen.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bearbeitenghjh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928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12191181" cy="609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83499" y="1628775"/>
            <a:ext cx="10633364" cy="4209319"/>
          </a:xfrm>
        </p:spPr>
        <p:txBody>
          <a:bodyPr/>
          <a:lstStyle>
            <a:lvl1pPr marL="0" indent="0">
              <a:buClr>
                <a:schemeClr val="accent2"/>
              </a:buClr>
              <a:buFontTx/>
              <a:buNone/>
              <a:defRPr sz="1600" baseline="0">
                <a:solidFill>
                  <a:schemeClr val="bg2"/>
                </a:solidFill>
              </a:defRPr>
            </a:lvl1pPr>
            <a:lvl2pPr marL="352425" indent="11113">
              <a:buFontTx/>
              <a:buNone/>
              <a:defRPr>
                <a:solidFill>
                  <a:schemeClr val="bg2"/>
                </a:solidFill>
              </a:defRPr>
            </a:lvl2pPr>
            <a:lvl3pPr marL="352425" indent="11113">
              <a:buFontTx/>
              <a:buNone/>
              <a:defRPr>
                <a:solidFill>
                  <a:schemeClr val="bg2"/>
                </a:solidFill>
              </a:defRPr>
            </a:lvl3pPr>
            <a:lvl4pPr marL="352425" indent="11113">
              <a:buFontTx/>
              <a:buNone/>
              <a:defRPr>
                <a:solidFill>
                  <a:schemeClr val="bg2"/>
                </a:solidFill>
              </a:defRPr>
            </a:lvl4pPr>
            <a:lvl5pPr marL="352425" indent="11113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GB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7634" y="1628775"/>
            <a:ext cx="536148" cy="4209319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996139" y="6579086"/>
            <a:ext cx="2270127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22995" y="6579084"/>
            <a:ext cx="4278205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7633" y="6579087"/>
            <a:ext cx="384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89944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239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pping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1800" y="1341439"/>
            <a:ext cx="11328400" cy="215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31800" y="3644901"/>
            <a:ext cx="11328400" cy="2160588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406787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G_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044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G_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71" y="2924945"/>
            <a:ext cx="5918332" cy="71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443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1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5903989" y="2934751"/>
            <a:ext cx="96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92011" y="3933242"/>
            <a:ext cx="5568619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6191251" y="2816747"/>
            <a:ext cx="5568949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/>
            </a:lvl1pPr>
          </a:lstStyle>
          <a:p>
            <a:r>
              <a:rPr lang="en-GB" noProof="0" dirty="0"/>
              <a:t>This is the Headline.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431371" y="333378"/>
            <a:ext cx="4800600" cy="61912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2200" y="6197635"/>
            <a:ext cx="2688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10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3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5903989" y="2934751"/>
            <a:ext cx="96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92011" y="3933242"/>
            <a:ext cx="5568619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6191251" y="2816747"/>
            <a:ext cx="5568949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/>
            </a:lvl1pPr>
          </a:lstStyle>
          <a:p>
            <a:r>
              <a:rPr lang="en-GB" noProof="0" dirty="0"/>
              <a:t>This is the headline.</a:t>
            </a:r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18"/>
          </p:nvPr>
        </p:nvSpPr>
        <p:spPr>
          <a:xfrm>
            <a:off x="430624" y="4590094"/>
            <a:ext cx="2064976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Bildplatzhalter 2"/>
          <p:cNvSpPr>
            <a:spLocks noGrp="1"/>
          </p:cNvSpPr>
          <p:nvPr>
            <p:ph type="pic" sz="quarter" idx="19"/>
          </p:nvPr>
        </p:nvSpPr>
        <p:spPr>
          <a:xfrm>
            <a:off x="3153100" y="4591991"/>
            <a:ext cx="2064976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Bildplatzhalter 2"/>
          <p:cNvSpPr>
            <a:spLocks noGrp="1"/>
          </p:cNvSpPr>
          <p:nvPr>
            <p:ph type="pic" sz="quarter" idx="20"/>
          </p:nvPr>
        </p:nvSpPr>
        <p:spPr>
          <a:xfrm>
            <a:off x="431800" y="2463699"/>
            <a:ext cx="2064976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Bildplatzhalter 2"/>
          <p:cNvSpPr>
            <a:spLocks noGrp="1"/>
          </p:cNvSpPr>
          <p:nvPr>
            <p:ph type="pic" sz="quarter" idx="21"/>
          </p:nvPr>
        </p:nvSpPr>
        <p:spPr>
          <a:xfrm>
            <a:off x="3154276" y="2465595"/>
            <a:ext cx="2064976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8" name="Bildplatzhalter 2"/>
          <p:cNvSpPr>
            <a:spLocks noGrp="1"/>
          </p:cNvSpPr>
          <p:nvPr>
            <p:ph type="pic" sz="quarter" idx="22"/>
          </p:nvPr>
        </p:nvSpPr>
        <p:spPr>
          <a:xfrm>
            <a:off x="432995" y="337304"/>
            <a:ext cx="2064976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9" name="Bildplatzhalter 2"/>
          <p:cNvSpPr>
            <a:spLocks noGrp="1"/>
          </p:cNvSpPr>
          <p:nvPr>
            <p:ph type="pic" sz="quarter" idx="23"/>
          </p:nvPr>
        </p:nvSpPr>
        <p:spPr>
          <a:xfrm>
            <a:off x="3155471" y="339201"/>
            <a:ext cx="2064976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2200" y="6197635"/>
            <a:ext cx="2688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345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2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5903989" y="2934751"/>
            <a:ext cx="96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92011" y="3933242"/>
            <a:ext cx="5568619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6191251" y="2816747"/>
            <a:ext cx="5568949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 baseline="0"/>
            </a:lvl1pPr>
          </a:lstStyle>
          <a:p>
            <a:r>
              <a:rPr lang="en-GB" noProof="0" dirty="0"/>
              <a:t>This is the headline.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431904" y="333378"/>
            <a:ext cx="48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5"/>
          </p:nvPr>
        </p:nvSpPr>
        <p:spPr>
          <a:xfrm>
            <a:off x="431904" y="1915024"/>
            <a:ext cx="48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31904" y="3496670"/>
            <a:ext cx="48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7"/>
          </p:nvPr>
        </p:nvSpPr>
        <p:spPr>
          <a:xfrm>
            <a:off x="431904" y="5078316"/>
            <a:ext cx="48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2200" y="6197635"/>
            <a:ext cx="2688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406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4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1103456" y="2934751"/>
            <a:ext cx="96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92237" y="3933242"/>
            <a:ext cx="6047912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1391477" y="2816747"/>
            <a:ext cx="6048000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/>
            </a:lvl1pPr>
          </a:lstStyle>
          <a:p>
            <a:r>
              <a:rPr lang="en-GB" noProof="0" dirty="0"/>
              <a:t>This is the Headline.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2200" y="6197635"/>
            <a:ext cx="2688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992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5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431371" y="1340768"/>
            <a:ext cx="11328400" cy="44640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itel 2"/>
          <p:cNvSpPr>
            <a:spLocks noGrp="1"/>
          </p:cNvSpPr>
          <p:nvPr>
            <p:ph type="title" hasCustomPrompt="1"/>
          </p:nvPr>
        </p:nvSpPr>
        <p:spPr>
          <a:xfrm>
            <a:off x="1391477" y="3645024"/>
            <a:ext cx="10368723" cy="1008112"/>
          </a:xfrm>
          <a:solidFill>
            <a:srgbClr val="FFFFFF">
              <a:alpha val="87843"/>
            </a:srgbClr>
          </a:solidFill>
        </p:spPr>
        <p:txBody>
          <a:bodyPr>
            <a:noAutofit/>
          </a:bodyPr>
          <a:lstStyle>
            <a:lvl1pPr indent="179388">
              <a:defRPr sz="3600"/>
            </a:lvl1pPr>
          </a:lstStyle>
          <a:p>
            <a:pPr indent="179388"/>
            <a:r>
              <a:rPr lang="en-GB" noProof="0" dirty="0"/>
              <a:t>This is the Headline.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91477" y="4653322"/>
            <a:ext cx="10368723" cy="323851"/>
          </a:xfrm>
          <a:prstGeom prst="rect">
            <a:avLst/>
          </a:prstGeom>
          <a:solidFill>
            <a:srgbClr val="FFFFFF">
              <a:alpha val="87843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182563">
              <a:buNone/>
              <a:defRPr lang="de-DE" sz="1600"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2200" y="6197635"/>
            <a:ext cx="2688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1103445" y="3645172"/>
            <a:ext cx="96000" cy="1332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239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/>
          <p:cNvSpPr>
            <a:spLocks noGrp="1"/>
          </p:cNvSpPr>
          <p:nvPr>
            <p:ph type="pic" sz="quarter" idx="14"/>
          </p:nvPr>
        </p:nvSpPr>
        <p:spPr>
          <a:xfrm>
            <a:off x="431800" y="1341438"/>
            <a:ext cx="11328400" cy="44640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itel 2"/>
          <p:cNvSpPr>
            <a:spLocks noGrp="1"/>
          </p:cNvSpPr>
          <p:nvPr>
            <p:ph type="title" hasCustomPrompt="1"/>
          </p:nvPr>
        </p:nvSpPr>
        <p:spPr>
          <a:xfrm>
            <a:off x="1391477" y="2168105"/>
            <a:ext cx="10368723" cy="1008112"/>
          </a:xfrm>
          <a:solidFill>
            <a:srgbClr val="FFFFFF">
              <a:alpha val="87843"/>
            </a:srgbClr>
          </a:solidFill>
        </p:spPr>
        <p:txBody>
          <a:bodyPr>
            <a:noAutofit/>
          </a:bodyPr>
          <a:lstStyle>
            <a:lvl1pPr indent="179388">
              <a:defRPr sz="3600"/>
            </a:lvl1pPr>
          </a:lstStyle>
          <a:p>
            <a:pPr indent="179388"/>
            <a:r>
              <a:rPr lang="en-GB" noProof="0" dirty="0"/>
              <a:t>This is the Headline.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91477" y="3176403"/>
            <a:ext cx="10368723" cy="323851"/>
          </a:xfrm>
          <a:prstGeom prst="rect">
            <a:avLst/>
          </a:prstGeom>
          <a:solidFill>
            <a:srgbClr val="FFFFFF">
              <a:alpha val="87843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182563">
              <a:buNone/>
              <a:defRPr lang="de-DE" sz="1600"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 bwMode="auto">
          <a:xfrm>
            <a:off x="9072331" y="6348080"/>
            <a:ext cx="2688000" cy="17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5"/>
          <p:cNvSpPr/>
          <p:nvPr userDrawn="1"/>
        </p:nvSpPr>
        <p:spPr>
          <a:xfrm>
            <a:off x="1103455" y="2168105"/>
            <a:ext cx="97412" cy="1332148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1103445" y="2168860"/>
            <a:ext cx="96000" cy="1332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86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1 White 44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12191181" cy="6096000"/>
          </a:xfrm>
          <a:prstGeom prst="rect">
            <a:avLst/>
          </a:prstGeom>
          <a:solidFill>
            <a:srgbClr val="008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 r="11511" b="11679"/>
          <a:stretch/>
        </p:blipFill>
        <p:spPr bwMode="hidden">
          <a:xfrm>
            <a:off x="2313600" y="1"/>
            <a:ext cx="9878400" cy="6095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3" y="1562101"/>
            <a:ext cx="10332788" cy="3780000"/>
          </a:xfrm>
        </p:spPr>
        <p:txBody>
          <a:bodyPr/>
          <a:lstStyle>
            <a:lvl1pPr marL="327025" indent="-327025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996139" y="6579086"/>
            <a:ext cx="2270127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22995" y="6579084"/>
            <a:ext cx="4278205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7633" y="6579087"/>
            <a:ext cx="384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32640"/>
      </p:ext>
    </p:extLst>
  </p:cSld>
  <p:clrMapOvr>
    <a:masterClrMapping/>
  </p:clrMapOvr>
  <p:hf sldNum="0"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31800" y="1341438"/>
            <a:ext cx="9408584" cy="4464051"/>
          </a:xfrm>
        </p:spPr>
        <p:txBody>
          <a:bodyPr/>
          <a:lstStyle>
            <a:lvl1pPr marL="212725" marR="0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lvl1pPr>
            <a:lvl2pPr marL="395288" marR="0" indent="-179388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2pPr>
            <a:lvl3pPr marL="485775" marR="0" indent="-1428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3pPr>
            <a:lvl4pPr marL="485775" marR="0" indent="-1428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4pPr>
          </a:lstStyle>
          <a:p>
            <a:pPr marL="212725" marR="0" lvl="0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Textmasterformat bearbeiten</a:t>
            </a:r>
          </a:p>
          <a:p>
            <a:pPr marL="212725" marR="0" lvl="1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212725" marR="0" lvl="2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212725" marR="0" lvl="3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839048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31803" y="1341438"/>
            <a:ext cx="5568951" cy="4464051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6191254" y="1341438"/>
            <a:ext cx="5568948" cy="4464051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411666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und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31800" y="1341438"/>
            <a:ext cx="7104360" cy="44640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7920567" y="1341439"/>
            <a:ext cx="3839632" cy="21235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8"/>
          </p:nvPr>
        </p:nvSpPr>
        <p:spPr>
          <a:xfrm>
            <a:off x="7920204" y="3681030"/>
            <a:ext cx="3839997" cy="21235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24171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r und Texte – vier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31803" y="1341440"/>
            <a:ext cx="5568951" cy="215434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6191254" y="1341440"/>
            <a:ext cx="5568948" cy="215434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5"/>
          </p:nvPr>
        </p:nvSpPr>
        <p:spPr>
          <a:xfrm>
            <a:off x="431803" y="3640138"/>
            <a:ext cx="5568951" cy="216535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0" name="Inhaltsplatzhalter 4"/>
          <p:cNvSpPr>
            <a:spLocks noGrp="1"/>
          </p:cNvSpPr>
          <p:nvPr>
            <p:ph sz="quarter" idx="16"/>
          </p:nvPr>
        </p:nvSpPr>
        <p:spPr>
          <a:xfrm>
            <a:off x="6191254" y="3640138"/>
            <a:ext cx="5568948" cy="216535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784379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r und Texte – sechs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31804" y="1341440"/>
            <a:ext cx="3647017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4271438" y="1341440"/>
            <a:ext cx="3649132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5"/>
          </p:nvPr>
        </p:nvSpPr>
        <p:spPr>
          <a:xfrm>
            <a:off x="431804" y="3640138"/>
            <a:ext cx="3647017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0" name="Inhaltsplatzhalter 4"/>
          <p:cNvSpPr>
            <a:spLocks noGrp="1"/>
          </p:cNvSpPr>
          <p:nvPr>
            <p:ph sz="quarter" idx="16"/>
          </p:nvPr>
        </p:nvSpPr>
        <p:spPr>
          <a:xfrm>
            <a:off x="4271438" y="3640138"/>
            <a:ext cx="3649132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2" name="Inhaltsplatzhalter 4"/>
          <p:cNvSpPr>
            <a:spLocks noGrp="1"/>
          </p:cNvSpPr>
          <p:nvPr>
            <p:ph sz="quarter" idx="17"/>
          </p:nvPr>
        </p:nvSpPr>
        <p:spPr>
          <a:xfrm>
            <a:off x="8113184" y="1341440"/>
            <a:ext cx="3647016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3" name="Inhaltsplatzhalter 4"/>
          <p:cNvSpPr>
            <a:spLocks noGrp="1"/>
          </p:cNvSpPr>
          <p:nvPr>
            <p:ph sz="quarter" idx="18"/>
          </p:nvPr>
        </p:nvSpPr>
        <p:spPr>
          <a:xfrm>
            <a:off x="8113184" y="3640138"/>
            <a:ext cx="3647016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333377"/>
            <a:ext cx="9408584" cy="633413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59163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431800" y="1341438"/>
            <a:ext cx="11328400" cy="4464051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Bild durch Klicken auf Symbol hinzufügen.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42745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ßflächiges Bild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287867" y="333376"/>
            <a:ext cx="11616267" cy="54721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Bild durch Klicken auf Symbol hinzufügen.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bearbeitenghjh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29348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1186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ipping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1800" y="1341439"/>
            <a:ext cx="11328400" cy="215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31800" y="3644901"/>
            <a:ext cx="11328400" cy="2160588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863142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MAG_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68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0003" y="1628776"/>
            <a:ext cx="11281581" cy="4467229"/>
          </a:xfrm>
        </p:spPr>
        <p:txBody>
          <a:bodyPr/>
          <a:lstStyle>
            <a:lvl2pPr marL="144000">
              <a:defRPr/>
            </a:lvl2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996139" y="6579086"/>
            <a:ext cx="2270127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22995" y="6579084"/>
            <a:ext cx="4278205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7633" y="6579087"/>
            <a:ext cx="384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2598"/>
      </p:ext>
    </p:extLst>
  </p:cSld>
  <p:clrMapOvr>
    <a:masterClrMapping/>
  </p:clrMapOvr>
  <p:hf sldNum="0"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MAG_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71" y="2924945"/>
            <a:ext cx="5918332" cy="71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75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Yellow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hidden">
          <a:xfrm>
            <a:off x="0" y="0"/>
            <a:ext cx="12191181" cy="60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 r="11511" b="11679"/>
          <a:stretch/>
        </p:blipFill>
        <p:spPr bwMode="hidden">
          <a:xfrm>
            <a:off x="2313600" y="1"/>
            <a:ext cx="9878400" cy="6095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8167" y="1517660"/>
            <a:ext cx="1790700" cy="1742708"/>
          </a:xfrm>
        </p:spPr>
        <p:txBody>
          <a:bodyPr anchor="t" anchorCtr="0"/>
          <a:lstStyle>
            <a:lvl1pPr algn="l">
              <a:defRPr sz="6500" spc="-225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00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38400" y="1587019"/>
            <a:ext cx="7486651" cy="1680063"/>
          </a:xfrm>
        </p:spPr>
        <p:txBody>
          <a:bodyPr/>
          <a:lstStyle>
            <a:lvl1pPr marL="0" indent="0">
              <a:buNone/>
              <a:defRPr sz="2600" b="1" cap="all" baseline="0">
                <a:solidFill>
                  <a:schemeClr val="bg2"/>
                </a:solidFill>
                <a:latin typeface="+mj-lt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996139" y="6579086"/>
            <a:ext cx="2270127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22995" y="6579084"/>
            <a:ext cx="4278205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7633" y="6579087"/>
            <a:ext cx="384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35261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ntac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537633" y="1381125"/>
            <a:ext cx="2870412" cy="47261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40000" y="404813"/>
            <a:ext cx="2747184" cy="3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3999" y="2062800"/>
            <a:ext cx="9349316" cy="1141200"/>
          </a:xfrm>
        </p:spPr>
        <p:txBody>
          <a:bodyPr anchor="b" anchorCtr="0"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GB" noProof="0" dirty="0"/>
              <a:t>MASTER</a:t>
            </a:r>
            <a:r>
              <a:rPr lang="en-US" dirty="0"/>
              <a:t>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1" y="3429000"/>
            <a:ext cx="9349316" cy="26003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996139" y="6579086"/>
            <a:ext cx="2270127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22995" y="6579084"/>
            <a:ext cx="4278205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7633" y="6579087"/>
            <a:ext cx="384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10012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</a:t>
            </a:r>
            <a:r>
              <a:rPr lang="en-GB" noProof="0" dirty="0"/>
              <a:t>MASTER</a:t>
            </a:r>
            <a:r>
              <a:rPr lang="en-US" dirty="0"/>
              <a:t>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srgbClr val="003B7E"/>
                </a:solidFill>
              </a:rPr>
              <a:t>27/09/2017</a:t>
            </a:r>
            <a:endParaRPr lang="en-GB">
              <a:solidFill>
                <a:srgbClr val="003B7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003B7E"/>
                </a:solidFill>
              </a:rPr>
              <a:t>© METRO AG.   Presentation title.   Classification level: Strictly confidential, confidential, for internal use only, public. Verdana 6.5 pt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>
              <a:solidFill>
                <a:srgbClr val="003B7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8169" y="6451875"/>
            <a:ext cx="938688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62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3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5903989" y="2934751"/>
            <a:ext cx="96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rgbClr val="F9AE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92011" y="3933242"/>
            <a:ext cx="5568619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6191251" y="2816747"/>
            <a:ext cx="5568949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/>
            </a:lvl1pPr>
          </a:lstStyle>
          <a:p>
            <a:r>
              <a:rPr lang="en-GB" noProof="0" dirty="0"/>
              <a:t>This is the headline.</a:t>
            </a:r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18"/>
          </p:nvPr>
        </p:nvSpPr>
        <p:spPr>
          <a:xfrm>
            <a:off x="430624" y="4590094"/>
            <a:ext cx="2064976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Bildplatzhalter 2"/>
          <p:cNvSpPr>
            <a:spLocks noGrp="1"/>
          </p:cNvSpPr>
          <p:nvPr>
            <p:ph type="pic" sz="quarter" idx="19"/>
          </p:nvPr>
        </p:nvSpPr>
        <p:spPr>
          <a:xfrm>
            <a:off x="3153100" y="4591991"/>
            <a:ext cx="2064976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Bildplatzhalter 2"/>
          <p:cNvSpPr>
            <a:spLocks noGrp="1"/>
          </p:cNvSpPr>
          <p:nvPr>
            <p:ph type="pic" sz="quarter" idx="20"/>
          </p:nvPr>
        </p:nvSpPr>
        <p:spPr>
          <a:xfrm>
            <a:off x="431800" y="2463699"/>
            <a:ext cx="2064976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Bildplatzhalter 2"/>
          <p:cNvSpPr>
            <a:spLocks noGrp="1"/>
          </p:cNvSpPr>
          <p:nvPr>
            <p:ph type="pic" sz="quarter" idx="21"/>
          </p:nvPr>
        </p:nvSpPr>
        <p:spPr>
          <a:xfrm>
            <a:off x="3154276" y="2465595"/>
            <a:ext cx="2064976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8" name="Bildplatzhalter 2"/>
          <p:cNvSpPr>
            <a:spLocks noGrp="1"/>
          </p:cNvSpPr>
          <p:nvPr>
            <p:ph type="pic" sz="quarter" idx="22"/>
          </p:nvPr>
        </p:nvSpPr>
        <p:spPr>
          <a:xfrm>
            <a:off x="432995" y="337304"/>
            <a:ext cx="2064976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9" name="Bildplatzhalter 2"/>
          <p:cNvSpPr>
            <a:spLocks noGrp="1"/>
          </p:cNvSpPr>
          <p:nvPr>
            <p:ph type="pic" sz="quarter" idx="23"/>
          </p:nvPr>
        </p:nvSpPr>
        <p:spPr>
          <a:xfrm>
            <a:off x="3155471" y="339201"/>
            <a:ext cx="2064976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2200" y="6197635"/>
            <a:ext cx="2688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47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2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5903989" y="2934751"/>
            <a:ext cx="96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rgbClr val="F9AE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92011" y="3933242"/>
            <a:ext cx="5568619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6191251" y="2816747"/>
            <a:ext cx="5568949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 baseline="0"/>
            </a:lvl1pPr>
          </a:lstStyle>
          <a:p>
            <a:r>
              <a:rPr lang="en-GB" noProof="0" dirty="0"/>
              <a:t>This is the headline.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431904" y="333378"/>
            <a:ext cx="48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5"/>
          </p:nvPr>
        </p:nvSpPr>
        <p:spPr>
          <a:xfrm>
            <a:off x="431904" y="1915024"/>
            <a:ext cx="48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31904" y="3496670"/>
            <a:ext cx="48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7"/>
          </p:nvPr>
        </p:nvSpPr>
        <p:spPr>
          <a:xfrm>
            <a:off x="431904" y="5078316"/>
            <a:ext cx="48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2200" y="6197635"/>
            <a:ext cx="2688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45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04814"/>
            <a:ext cx="11276863" cy="10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628776"/>
            <a:ext cx="11276863" cy="44672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96139" y="6579086"/>
            <a:ext cx="2270127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22995" y="6579084"/>
            <a:ext cx="4278205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7633" y="6579087"/>
            <a:ext cx="384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93" y="6467475"/>
            <a:ext cx="1655507" cy="21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  <p:sldLayoutId id="2147483976" r:id="rId18"/>
    <p:sldLayoutId id="2147483977" r:id="rId19"/>
    <p:sldLayoutId id="2147483978" r:id="rId20"/>
    <p:sldLayoutId id="2147483979" r:id="rId21"/>
    <p:sldLayoutId id="2147483980" r:id="rId22"/>
    <p:sldLayoutId id="2147483981" r:id="rId23"/>
    <p:sldLayoutId id="2147483922" r:id="rId24"/>
    <p:sldLayoutId id="2147483946" r:id="rId25"/>
    <p:sldLayoutId id="2147483945" r:id="rId26"/>
    <p:sldLayoutId id="2147483940" r:id="rId27"/>
    <p:sldLayoutId id="2147483941" r:id="rId28"/>
    <p:sldLayoutId id="2147483952" r:id="rId29"/>
    <p:sldLayoutId id="2147483935" r:id="rId30"/>
    <p:sldLayoutId id="2147483936" r:id="rId31"/>
    <p:sldLayoutId id="2147483924" r:id="rId32"/>
    <p:sldLayoutId id="2147483937" r:id="rId33"/>
    <p:sldLayoutId id="2147483926" r:id="rId34"/>
    <p:sldLayoutId id="2147483927" r:id="rId35"/>
    <p:sldLayoutId id="2147483947" r:id="rId36"/>
    <p:sldLayoutId id="2147483930" r:id="rId37"/>
    <p:sldLayoutId id="2147483939" r:id="rId38"/>
    <p:sldLayoutId id="2147483955" r:id="rId39"/>
    <p:sldLayoutId id="2147483954" r:id="rId40"/>
  </p:sldLayoutIdLst>
  <p:hf sldNum="0"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9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144000" algn="l" defTabSz="685783" rtl="0" eaLnBrk="1" latinLnBrk="0" hangingPunct="1">
        <a:lnSpc>
          <a:spcPct val="90000"/>
        </a:lnSpc>
        <a:spcBef>
          <a:spcPts val="450"/>
        </a:spcBef>
        <a:buSzPct val="11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87338" indent="-144463" algn="l" defTabSz="685783" rtl="0" eaLnBrk="1" latinLnBrk="0" hangingPunct="1">
        <a:lnSpc>
          <a:spcPct val="90000"/>
        </a:lnSpc>
        <a:spcBef>
          <a:spcPts val="450"/>
        </a:spcBef>
        <a:buSzPct val="11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19100" indent="-142875" algn="l" defTabSz="685783" rtl="0" eaLnBrk="1" latinLnBrk="0" hangingPunct="1">
        <a:lnSpc>
          <a:spcPct val="90000"/>
        </a:lnSpc>
        <a:spcBef>
          <a:spcPts val="450"/>
        </a:spcBef>
        <a:buSzPct val="11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561975" indent="-142875" algn="l" defTabSz="685783" rtl="0" eaLnBrk="1" latinLnBrk="0" hangingPunct="1">
        <a:lnSpc>
          <a:spcPct val="90000"/>
        </a:lnSpc>
        <a:spcBef>
          <a:spcPts val="450"/>
        </a:spcBef>
        <a:buSzPct val="11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63" userDrawn="1">
          <p15:clr>
            <a:srgbClr val="F26B43"/>
          </p15:clr>
        </p15:guide>
        <p15:guide id="3" pos="3929" userDrawn="1">
          <p15:clr>
            <a:srgbClr val="F26B43"/>
          </p15:clr>
        </p15:guide>
        <p15:guide id="4" pos="4453" userDrawn="1">
          <p15:clr>
            <a:srgbClr val="F26B43"/>
          </p15:clr>
        </p15:guide>
        <p15:guide id="5" pos="4519" userDrawn="1">
          <p15:clr>
            <a:srgbClr val="F26B43"/>
          </p15:clr>
        </p15:guide>
        <p15:guide id="6" pos="5059" userDrawn="1">
          <p15:clr>
            <a:srgbClr val="F26B43"/>
          </p15:clr>
        </p15:guide>
        <p15:guide id="7" pos="5121" userDrawn="1">
          <p15:clr>
            <a:srgbClr val="F26B43"/>
          </p15:clr>
        </p15:guide>
        <p15:guide id="8" pos="5652" userDrawn="1">
          <p15:clr>
            <a:srgbClr val="F26B43"/>
          </p15:clr>
        </p15:guide>
        <p15:guide id="9" pos="5719" userDrawn="1">
          <p15:clr>
            <a:srgbClr val="F26B43"/>
          </p15:clr>
        </p15:guide>
        <p15:guide id="10" pos="6252" userDrawn="1">
          <p15:clr>
            <a:srgbClr val="F26B43"/>
          </p15:clr>
        </p15:guide>
        <p15:guide id="11" pos="6315" userDrawn="1">
          <p15:clr>
            <a:srgbClr val="F26B43"/>
          </p15:clr>
        </p15:guide>
        <p15:guide id="12" pos="6849" userDrawn="1">
          <p15:clr>
            <a:srgbClr val="F26B43"/>
          </p15:clr>
        </p15:guide>
        <p15:guide id="13" pos="6915" userDrawn="1">
          <p15:clr>
            <a:srgbClr val="F26B43"/>
          </p15:clr>
        </p15:guide>
        <p15:guide id="14" pos="7447" userDrawn="1">
          <p15:clr>
            <a:srgbClr val="F26B43"/>
          </p15:clr>
        </p15:guide>
        <p15:guide id="15" pos="3324" userDrawn="1">
          <p15:clr>
            <a:srgbClr val="F26B43"/>
          </p15:clr>
        </p15:guide>
        <p15:guide id="16" pos="3259" userDrawn="1">
          <p15:clr>
            <a:srgbClr val="F26B43"/>
          </p15:clr>
        </p15:guide>
        <p15:guide id="17" pos="2733" userDrawn="1">
          <p15:clr>
            <a:srgbClr val="F26B43"/>
          </p15:clr>
        </p15:guide>
        <p15:guide id="18" pos="2667" userDrawn="1">
          <p15:clr>
            <a:srgbClr val="F26B43"/>
          </p15:clr>
        </p15:guide>
        <p15:guide id="19" pos="2133" userDrawn="1">
          <p15:clr>
            <a:srgbClr val="F26B43"/>
          </p15:clr>
        </p15:guide>
        <p15:guide id="20" pos="2071" userDrawn="1">
          <p15:clr>
            <a:srgbClr val="F26B43"/>
          </p15:clr>
        </p15:guide>
        <p15:guide id="21" pos="1536" userDrawn="1">
          <p15:clr>
            <a:srgbClr val="F26B43"/>
          </p15:clr>
        </p15:guide>
        <p15:guide id="22" pos="1467" userDrawn="1">
          <p15:clr>
            <a:srgbClr val="F26B43"/>
          </p15:clr>
        </p15:guide>
        <p15:guide id="23" pos="939" userDrawn="1">
          <p15:clr>
            <a:srgbClr val="F26B43"/>
          </p15:clr>
        </p15:guide>
        <p15:guide id="24" pos="867" userDrawn="1">
          <p15:clr>
            <a:srgbClr val="F26B43"/>
          </p15:clr>
        </p15:guide>
        <p15:guide id="25" pos="339" userDrawn="1">
          <p15:clr>
            <a:srgbClr val="F26B43"/>
          </p15:clr>
        </p15:guide>
        <p15:guide id="26" orient="horz" pos="4200" userDrawn="1">
          <p15:clr>
            <a:srgbClr val="F26B43"/>
          </p15:clr>
        </p15:guide>
        <p15:guide id="27" orient="horz" pos="3840" userDrawn="1">
          <p15:clr>
            <a:srgbClr val="F26B43"/>
          </p15:clr>
        </p15:guide>
        <p15:guide id="28" orient="horz" pos="1026" userDrawn="1">
          <p15:clr>
            <a:srgbClr val="F26B43"/>
          </p15:clr>
        </p15:guide>
        <p15:guide id="29" orient="horz" pos="2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uppliers.sourcingsupport.metro.de/support/solutions/articles/15000032660-how-to-set-up-the-two-factor-authentication-without-fido-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667000" y="1484784"/>
            <a:ext cx="6525345" cy="1791224"/>
          </a:xfrm>
        </p:spPr>
        <p:txBody>
          <a:bodyPr/>
          <a:lstStyle/>
          <a:p>
            <a:r>
              <a:rPr lang="en-GB" dirty="0"/>
              <a:t>ONLINE TENDERING – </a:t>
            </a:r>
            <a:br>
              <a:rPr lang="en-GB" dirty="0"/>
            </a:br>
            <a:r>
              <a:rPr lang="en-GB" dirty="0"/>
              <a:t>RFP Request for Price – Supplier Guide</a:t>
            </a: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solidFill>
                  <a:srgbClr val="003B7E"/>
                </a:solidFill>
              </a:rPr>
              <a:t>© METRO AG.   Offer Sounding Board. For internal use only.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0</a:t>
            </a:fld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9B829B11-A30E-44C1-B148-2C85B1AEA878}"/>
              </a:ext>
            </a:extLst>
          </p:cNvPr>
          <p:cNvSpPr/>
          <p:nvPr/>
        </p:nvSpPr>
        <p:spPr>
          <a:xfrm>
            <a:off x="2783632" y="3631514"/>
            <a:ext cx="1713884" cy="490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7" dirty="0">
                <a:solidFill>
                  <a:srgbClr val="FFFFFF"/>
                </a:solidFill>
                <a:latin typeface="Verdana"/>
              </a:rPr>
              <a:t>Düsseldorf</a:t>
            </a:r>
          </a:p>
          <a:p>
            <a:pPr>
              <a:lnSpc>
                <a:spcPts val="1920"/>
              </a:lnSpc>
            </a:pPr>
            <a:r>
              <a:rPr lang="en-US" sz="1610" dirty="0">
                <a:solidFill>
                  <a:srgbClr val="FFFFFF"/>
                </a:solidFill>
                <a:latin typeface="Verdana"/>
              </a:rPr>
              <a:t>January</a:t>
            </a:r>
            <a:r>
              <a:rPr lang="en-US" sz="1610" spc="-62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10" dirty="0">
                <a:solidFill>
                  <a:srgbClr val="FFFFFF"/>
                </a:solidFill>
                <a:latin typeface="Verdana"/>
              </a:rPr>
              <a:t>2024</a:t>
            </a: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7F9668D6-214A-4E5B-9E2D-F7396CEDAD3E}"/>
              </a:ext>
            </a:extLst>
          </p:cNvPr>
          <p:cNvSpPr/>
          <p:nvPr/>
        </p:nvSpPr>
        <p:spPr>
          <a:xfrm>
            <a:off x="2783633" y="4463961"/>
            <a:ext cx="3956455" cy="734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7" dirty="0">
                <a:solidFill>
                  <a:srgbClr val="FFFFFF"/>
                </a:solidFill>
                <a:latin typeface="Verdana"/>
              </a:rPr>
              <a:t>Process</a:t>
            </a:r>
            <a:r>
              <a:rPr lang="en-US" sz="1607" spc="-35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dirty="0">
                <a:solidFill>
                  <a:srgbClr val="FFFFFF"/>
                </a:solidFill>
                <a:latin typeface="Verdana"/>
              </a:rPr>
              <a:t>Consulting</a:t>
            </a:r>
            <a:r>
              <a:rPr lang="en-US" sz="1607" spc="-14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dirty="0">
                <a:solidFill>
                  <a:srgbClr val="FFFFFF"/>
                </a:solidFill>
                <a:latin typeface="Verdana"/>
              </a:rPr>
              <a:t>Offer</a:t>
            </a:r>
            <a:r>
              <a:rPr lang="en-US" sz="1607" spc="-62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dirty="0">
                <a:solidFill>
                  <a:srgbClr val="FFFFFF"/>
                </a:solidFill>
                <a:latin typeface="Verdana"/>
              </a:rPr>
              <a:t>Solution:</a:t>
            </a:r>
          </a:p>
          <a:p>
            <a:pPr>
              <a:lnSpc>
                <a:spcPts val="1920"/>
              </a:lnSpc>
            </a:pPr>
            <a:r>
              <a:rPr lang="en-US" sz="1610" dirty="0">
                <a:solidFill>
                  <a:srgbClr val="FFFFFF"/>
                </a:solidFill>
                <a:latin typeface="Verdana"/>
              </a:rPr>
              <a:t>Email</a:t>
            </a:r>
            <a:r>
              <a:rPr lang="en-US" sz="1610" spc="-11" dirty="0">
                <a:solidFill>
                  <a:srgbClr val="FFFFFF"/>
                </a:solidFill>
                <a:latin typeface="Verdana"/>
              </a:rPr>
              <a:t>:</a:t>
            </a:r>
            <a:r>
              <a:rPr lang="en-US" sz="1610" dirty="0">
                <a:solidFill>
                  <a:srgbClr val="FFFFFF"/>
                </a:solidFill>
                <a:latin typeface="Verdana"/>
              </a:rPr>
              <a:t> eso</a:t>
            </a:r>
            <a:r>
              <a:rPr lang="en-US" sz="1610" spc="-11" dirty="0">
                <a:solidFill>
                  <a:srgbClr val="FFFFFF"/>
                </a:solidFill>
                <a:latin typeface="Verdana"/>
              </a:rPr>
              <a:t>u</a:t>
            </a:r>
            <a:r>
              <a:rPr lang="en-US" sz="1610" dirty="0">
                <a:solidFill>
                  <a:srgbClr val="FFFFFF"/>
                </a:solidFill>
                <a:latin typeface="Verdana"/>
              </a:rPr>
              <a:t>rci</a:t>
            </a:r>
            <a:r>
              <a:rPr lang="en-US" sz="1610" spc="-11" dirty="0">
                <a:solidFill>
                  <a:srgbClr val="FFFFFF"/>
                </a:solidFill>
                <a:latin typeface="Verdana"/>
              </a:rPr>
              <a:t>n</a:t>
            </a:r>
            <a:r>
              <a:rPr lang="en-US" sz="1610" dirty="0">
                <a:solidFill>
                  <a:srgbClr val="FFFFFF"/>
                </a:solidFill>
                <a:latin typeface="Verdana"/>
              </a:rPr>
              <a:t>g@so</a:t>
            </a:r>
            <a:r>
              <a:rPr lang="en-US" sz="1610" spc="-11" dirty="0">
                <a:solidFill>
                  <a:srgbClr val="FFFFFF"/>
                </a:solidFill>
                <a:latin typeface="Verdana"/>
              </a:rPr>
              <a:t>u</a:t>
            </a:r>
            <a:r>
              <a:rPr lang="en-US" sz="1610" dirty="0">
                <a:solidFill>
                  <a:srgbClr val="FFFFFF"/>
                </a:solidFill>
                <a:latin typeface="Verdana"/>
              </a:rPr>
              <a:t>rci</a:t>
            </a:r>
            <a:r>
              <a:rPr lang="en-US" sz="1610" spc="-11" dirty="0">
                <a:solidFill>
                  <a:srgbClr val="FFFFFF"/>
                </a:solidFill>
                <a:latin typeface="Verdana"/>
              </a:rPr>
              <a:t>n</a:t>
            </a:r>
            <a:r>
              <a:rPr lang="en-US" sz="1610" dirty="0">
                <a:solidFill>
                  <a:srgbClr val="FFFFFF"/>
                </a:solidFill>
                <a:latin typeface="Verdana"/>
              </a:rPr>
              <a:t>gs</a:t>
            </a:r>
            <a:r>
              <a:rPr lang="en-US" sz="1610" spc="-11" dirty="0">
                <a:solidFill>
                  <a:srgbClr val="FFFFFF"/>
                </a:solidFill>
                <a:latin typeface="Verdana"/>
              </a:rPr>
              <a:t>u</a:t>
            </a:r>
            <a:r>
              <a:rPr lang="en-US" sz="1610" dirty="0">
                <a:solidFill>
                  <a:srgbClr val="FFFFFF"/>
                </a:solidFill>
                <a:latin typeface="Verdana"/>
              </a:rPr>
              <a:t>pp</a:t>
            </a:r>
            <a:r>
              <a:rPr lang="en-US" sz="1610" spc="-17" dirty="0">
                <a:solidFill>
                  <a:srgbClr val="FFFFFF"/>
                </a:solidFill>
                <a:latin typeface="Verdana"/>
              </a:rPr>
              <a:t>o</a:t>
            </a:r>
            <a:r>
              <a:rPr lang="en-US" sz="1610" dirty="0">
                <a:solidFill>
                  <a:srgbClr val="FFFFFF"/>
                </a:solidFill>
                <a:latin typeface="Verdana"/>
              </a:rPr>
              <a:t>r</a:t>
            </a:r>
            <a:r>
              <a:rPr lang="en-US" sz="1610" spc="-11" dirty="0">
                <a:solidFill>
                  <a:srgbClr val="FFFFFF"/>
                </a:solidFill>
                <a:latin typeface="Verdana"/>
              </a:rPr>
              <a:t>t</a:t>
            </a:r>
            <a:r>
              <a:rPr lang="en-US" sz="1610" dirty="0">
                <a:solidFill>
                  <a:srgbClr val="FFFFFF"/>
                </a:solidFill>
                <a:latin typeface="Verdana"/>
              </a:rPr>
              <a:t>.de </a:t>
            </a:r>
          </a:p>
          <a:p>
            <a:pPr>
              <a:lnSpc>
                <a:spcPts val="1921"/>
              </a:lnSpc>
            </a:pPr>
            <a:r>
              <a:rPr lang="en-US" sz="1607" dirty="0">
                <a:solidFill>
                  <a:srgbClr val="FFFFFF"/>
                </a:solidFill>
                <a:latin typeface="Verdana"/>
              </a:rPr>
              <a:t>Phone</a:t>
            </a:r>
            <a:r>
              <a:rPr lang="en-US" sz="1607" spc="-12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dirty="0">
                <a:solidFill>
                  <a:srgbClr val="FFFFFF"/>
                </a:solidFill>
                <a:latin typeface="Verdana"/>
              </a:rPr>
              <a:t>+49</a:t>
            </a:r>
            <a:r>
              <a:rPr lang="en-US" sz="1607" spc="-38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dirty="0">
                <a:solidFill>
                  <a:srgbClr val="FFFFFF"/>
                </a:solidFill>
                <a:latin typeface="Verdana"/>
              </a:rPr>
              <a:t>211</a:t>
            </a:r>
            <a:r>
              <a:rPr lang="en-US" sz="1607" spc="-62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dirty="0">
                <a:solidFill>
                  <a:srgbClr val="FFFFFF"/>
                </a:solidFill>
                <a:latin typeface="Verdana"/>
              </a:rPr>
              <a:t>969</a:t>
            </a:r>
            <a:r>
              <a:rPr lang="en-US" sz="1607" spc="-62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dirty="0">
                <a:solidFill>
                  <a:srgbClr val="FFFFFF"/>
                </a:solidFill>
                <a:latin typeface="Verdana"/>
              </a:rPr>
              <a:t>4747</a:t>
            </a:r>
          </a:p>
        </p:txBody>
      </p:sp>
    </p:spTree>
    <p:extLst>
      <p:ext uri="{BB962C8B-B14F-4D97-AF65-F5344CB8AC3E}">
        <p14:creationId xmlns:p14="http://schemas.microsoft.com/office/powerpoint/2010/main" val="3144266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66678575-CCBD-446F-BF8C-FDDBD8F14578}"/>
              </a:ext>
            </a:extLst>
          </p:cNvPr>
          <p:cNvSpPr txBox="1">
            <a:spLocks/>
          </p:cNvSpPr>
          <p:nvPr/>
        </p:nvSpPr>
        <p:spPr bwMode="auto">
          <a:xfrm>
            <a:off x="442238" y="668731"/>
            <a:ext cx="11570089" cy="2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9055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38213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810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0" indent="-196850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altLang="de-DE" dirty="0"/>
              <a:t>Before you will be able to access the tender, you will need to accept the General conditions </a:t>
            </a:r>
          </a:p>
          <a:p>
            <a:pPr>
              <a:buClrTx/>
            </a:pPr>
            <a:r>
              <a:rPr lang="en-US" altLang="de-DE" dirty="0"/>
              <a:t>Click on </a:t>
            </a:r>
            <a:r>
              <a:rPr lang="en-US" altLang="de-DE" b="1" dirty="0"/>
              <a:t>General Conditions</a:t>
            </a:r>
          </a:p>
          <a:p>
            <a:pPr>
              <a:buClrTx/>
            </a:pPr>
            <a:r>
              <a:rPr lang="en-US" altLang="de-DE" dirty="0"/>
              <a:t>Click on the </a:t>
            </a:r>
            <a:r>
              <a:rPr lang="en-US" altLang="de-DE" b="1" dirty="0"/>
              <a:t>document</a:t>
            </a:r>
            <a:r>
              <a:rPr lang="en-US" altLang="de-DE" dirty="0"/>
              <a:t>/documents set as GC to </a:t>
            </a:r>
            <a:r>
              <a:rPr lang="en-US" altLang="de-DE" b="1" dirty="0"/>
              <a:t>download</a:t>
            </a:r>
            <a:r>
              <a:rPr lang="en-US" altLang="de-DE" dirty="0"/>
              <a:t> them. </a:t>
            </a:r>
          </a:p>
          <a:p>
            <a:pPr>
              <a:buClrTx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case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document or in case of a zip file that contains many documents,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still</a:t>
            </a:r>
            <a:r>
              <a:rPr lang="en-US" sz="16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mandator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download, open and </a:t>
            </a: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accept all the</a:t>
            </a:r>
            <a:r>
              <a:rPr lang="en-US" sz="16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documents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altLang="de-DE" b="1" dirty="0"/>
          </a:p>
          <a:p>
            <a:pPr>
              <a:buClrTx/>
            </a:pPr>
            <a:r>
              <a:rPr lang="en-US" altLang="de-DE" dirty="0"/>
              <a:t>Select </a:t>
            </a:r>
            <a:r>
              <a:rPr lang="en-US" altLang="de-DE" b="1" dirty="0"/>
              <a:t>all documents lines</a:t>
            </a:r>
          </a:p>
          <a:p>
            <a:pPr>
              <a:buClrTx/>
            </a:pPr>
            <a:r>
              <a:rPr lang="en-US" altLang="de-DE" dirty="0"/>
              <a:t>Make a check mark/tick on </a:t>
            </a:r>
            <a:r>
              <a:rPr lang="en-US" altLang="de-DE" b="1" dirty="0"/>
              <a:t>“I have read and accept the General Conditions (GC)”</a:t>
            </a:r>
          </a:p>
          <a:p>
            <a:pPr>
              <a:buClrTx/>
            </a:pPr>
            <a:r>
              <a:rPr lang="en-US" altLang="de-DE" dirty="0"/>
              <a:t>Click on </a:t>
            </a:r>
            <a:r>
              <a:rPr lang="en-US" altLang="de-DE" b="1" dirty="0"/>
              <a:t>Accept</a:t>
            </a:r>
          </a:p>
          <a:p>
            <a:pPr marL="0" indent="0">
              <a:buClrTx/>
              <a:buNone/>
            </a:pPr>
            <a:endParaRPr lang="en-US" altLang="de-DE" b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11FD1C7-3FD0-4F44-8FF2-781CCB4F3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360" y="215076"/>
            <a:ext cx="8611128" cy="360039"/>
          </a:xfrm>
        </p:spPr>
        <p:txBody>
          <a:bodyPr>
            <a:normAutofit fontScale="90000"/>
          </a:bodyPr>
          <a:lstStyle/>
          <a:p>
            <a:r>
              <a:rPr lang="en-US" altLang="de-DE" sz="2200" cap="none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Accept the general conditions</a:t>
            </a:r>
            <a:br>
              <a:rPr lang="en-US" altLang="de-DE" dirty="0"/>
            </a:br>
            <a:endParaRPr lang="en-US" altLang="de-DE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D4F834E-95F5-4899-8F17-80AA916FB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1" y="3140968"/>
            <a:ext cx="10462957" cy="324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89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24ABACF-9A96-49CF-8CBA-0B24B8DD9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06" y="233902"/>
            <a:ext cx="8457647" cy="413832"/>
          </a:xfrm>
        </p:spPr>
        <p:txBody>
          <a:bodyPr>
            <a:normAutofit/>
          </a:bodyPr>
          <a:lstStyle/>
          <a:p>
            <a:r>
              <a:rPr lang="en-US" altLang="de-DE" sz="2000" cap="none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to Find the General Information</a:t>
            </a:r>
            <a:endParaRPr lang="en-US" sz="2000" cap="none" dirty="0">
              <a:solidFill>
                <a:srgbClr val="003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7BBA21B-1A5A-4552-8F89-DE79967CB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230" y="805198"/>
            <a:ext cx="8280598" cy="2034290"/>
          </a:xfrm>
        </p:spPr>
        <p:txBody>
          <a:bodyPr>
            <a:normAutofit/>
          </a:bodyPr>
          <a:lstStyle/>
          <a:p>
            <a:pPr marL="220663" indent="-22066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Char char=""/>
            </a:pP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After accepting the General Conditions, you will have access to the following tabs:</a:t>
            </a:r>
          </a:p>
          <a:p>
            <a:pPr marL="220663" indent="-22066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Char char=""/>
            </a:pP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            </a:t>
            </a:r>
            <a:r>
              <a:rPr lang="en-US" altLang="de-DE" sz="1600" b="1" dirty="0">
                <a:solidFill>
                  <a:srgbClr val="000000"/>
                </a:solidFill>
                <a:latin typeface="Arial" pitchFamily="34" charset="0"/>
              </a:rPr>
              <a:t>Project Details: 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contains general information on the project</a:t>
            </a:r>
          </a:p>
          <a:p>
            <a:pPr marL="220663" indent="-22066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Char char=""/>
            </a:pP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            </a:t>
            </a:r>
            <a:r>
              <a:rPr lang="en-US" altLang="de-DE" sz="1600" b="1" dirty="0">
                <a:solidFill>
                  <a:srgbClr val="000000"/>
                </a:solidFill>
                <a:latin typeface="Arial" pitchFamily="34" charset="0"/>
              </a:rPr>
              <a:t>Project Currencies: 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the currency of the project</a:t>
            </a:r>
          </a:p>
          <a:p>
            <a:pPr marL="220663" indent="-22066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Char char=""/>
            </a:pP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            </a:t>
            </a:r>
            <a:r>
              <a:rPr lang="en-US" altLang="de-DE" sz="1600" b="1" dirty="0">
                <a:solidFill>
                  <a:srgbClr val="000000"/>
                </a:solidFill>
                <a:latin typeface="Arial" pitchFamily="34" charset="0"/>
              </a:rPr>
              <a:t>My Team: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list of members of your company who are invited in the project</a:t>
            </a:r>
          </a:p>
          <a:p>
            <a:pPr marL="220663" indent="-22066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Char char=""/>
            </a:pPr>
            <a:r>
              <a:rPr lang="en-US" altLang="de-DE" sz="1600" b="1" dirty="0">
                <a:solidFill>
                  <a:srgbClr val="000000"/>
                </a:solidFill>
                <a:latin typeface="Arial" pitchFamily="34" charset="0"/>
              </a:rPr>
              <a:t>             Documents: 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list of tender documents</a:t>
            </a:r>
          </a:p>
          <a:p>
            <a:pPr marL="220663" indent="-22066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Char char=""/>
            </a:pP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            </a:t>
            </a:r>
            <a:r>
              <a:rPr lang="en-US" altLang="de-DE" sz="1600" b="1" dirty="0">
                <a:solidFill>
                  <a:srgbClr val="000000"/>
                </a:solidFill>
                <a:latin typeface="Arial" pitchFamily="34" charset="0"/>
              </a:rPr>
              <a:t>Tender Elements: 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access to the price request</a:t>
            </a:r>
          </a:p>
          <a:p>
            <a:pPr marL="468313" lvl="1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altLang="de-DE" dirty="0"/>
          </a:p>
          <a:p>
            <a:pPr lvl="1"/>
            <a:endParaRPr lang="en-US" dirty="0"/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06AF0E3A-1A83-4F43-B906-F63A3E1B4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15" y="2996952"/>
            <a:ext cx="8439369" cy="33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75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3F9AB3F-536A-44D9-A950-45E4499B6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8" y="225708"/>
            <a:ext cx="4510865" cy="395684"/>
          </a:xfrm>
        </p:spPr>
        <p:txBody>
          <a:bodyPr>
            <a:normAutofit/>
          </a:bodyPr>
          <a:lstStyle/>
          <a:p>
            <a:r>
              <a:rPr lang="en-US" altLang="de-DE" sz="2000" dirty="0"/>
              <a:t>   </a:t>
            </a:r>
            <a:r>
              <a:rPr lang="en-US" altLang="de-DE" sz="2000" cap="none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to Find the Documents</a:t>
            </a:r>
            <a:endParaRPr lang="en-US" sz="2000" cap="none" dirty="0">
              <a:solidFill>
                <a:srgbClr val="003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C2C2E34-B377-40C8-B738-81B012A8C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24" y="889989"/>
            <a:ext cx="11161922" cy="151216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Documents are found under </a:t>
            </a:r>
            <a:r>
              <a:rPr lang="en-US" altLang="de-DE" sz="1600" b="1" dirty="0">
                <a:solidFill>
                  <a:srgbClr val="000000"/>
                </a:solidFill>
                <a:latin typeface="Arial" pitchFamily="34" charset="0"/>
              </a:rPr>
              <a:t>Documents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tab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Click on </a:t>
            </a:r>
            <a:r>
              <a:rPr lang="en-US" altLang="de-DE" sz="1600" b="1" dirty="0">
                <a:solidFill>
                  <a:srgbClr val="000000"/>
                </a:solidFill>
                <a:latin typeface="Arial" pitchFamily="34" charset="0"/>
              </a:rPr>
              <a:t>Download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icon to download the needed document or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Select the document 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 and click on the activated </a:t>
            </a:r>
            <a:r>
              <a:rPr lang="en-US" altLang="de-DE" sz="1600" b="1" dirty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Download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 icon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Please note that you are also able to upload documents, which you would like to share with buyer with the </a:t>
            </a:r>
            <a:r>
              <a:rPr lang="en-US" altLang="de-DE" sz="1600" b="1" dirty="0">
                <a:solidFill>
                  <a:srgbClr val="000000"/>
                </a:solidFill>
                <a:latin typeface="Arial" pitchFamily="34" charset="0"/>
              </a:rPr>
              <a:t>Upload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icon</a:t>
            </a:r>
            <a:endParaRPr lang="en-US" altLang="de-DE" sz="1600" dirty="0">
              <a:solidFill>
                <a:srgbClr val="000000"/>
              </a:solidFill>
              <a:latin typeface="Arial" pitchFamily="34" charset="0"/>
              <a:sym typeface="Wingdings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de-DE" sz="16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de-DE" b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FF9C11-7DBD-4CF9-AE5E-8279063408F8}"/>
              </a:ext>
            </a:extLst>
          </p:cNvPr>
          <p:cNvSpPr/>
          <p:nvPr/>
        </p:nvSpPr>
        <p:spPr>
          <a:xfrm>
            <a:off x="7608168" y="5445224"/>
            <a:ext cx="648072" cy="1440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/>
          </a:p>
        </p:txBody>
      </p:sp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5D5C9F29-EA85-4324-B4CC-EC39E6FDC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2361714"/>
            <a:ext cx="10005883" cy="360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4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5077464-B766-4838-8C58-9D33494FD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90" y="332656"/>
            <a:ext cx="8457647" cy="575914"/>
          </a:xfrm>
        </p:spPr>
        <p:txBody>
          <a:bodyPr>
            <a:noAutofit/>
          </a:bodyPr>
          <a:lstStyle/>
          <a:p>
            <a: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  <a:t>How to place values in the tender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5BD24EA-FB28-420F-94F7-256452239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936" y="1029854"/>
            <a:ext cx="8418773" cy="8640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9055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38213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810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0" indent="-196850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>
                <a:solidFill>
                  <a:srgbClr val="000000"/>
                </a:solidFill>
                <a:cs typeface="+mn-cs"/>
              </a:rPr>
              <a:t>Click on </a:t>
            </a:r>
            <a:r>
              <a:rPr lang="en-US" altLang="de-DE" b="1" dirty="0">
                <a:solidFill>
                  <a:srgbClr val="000000"/>
                </a:solidFill>
                <a:cs typeface="+mn-cs"/>
              </a:rPr>
              <a:t>Tender elements 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tab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>
                <a:solidFill>
                  <a:srgbClr val="000000"/>
                </a:solidFill>
                <a:cs typeface="+mn-cs"/>
              </a:rPr>
              <a:t>Click on the </a:t>
            </a:r>
            <a:r>
              <a:rPr lang="en-US" altLang="de-DE" b="1" dirty="0">
                <a:solidFill>
                  <a:srgbClr val="000000"/>
                </a:solidFill>
                <a:cs typeface="+mn-cs"/>
              </a:rPr>
              <a:t>blue arrows 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to see the action icon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>
                <a:solidFill>
                  <a:srgbClr val="000000"/>
                </a:solidFill>
                <a:cs typeface="+mn-cs"/>
              </a:rPr>
              <a:t>Click on </a:t>
            </a:r>
            <a:r>
              <a:rPr lang="en-US" altLang="de-DE" b="1" dirty="0">
                <a:solidFill>
                  <a:srgbClr val="000000"/>
                </a:solidFill>
                <a:cs typeface="+mn-cs"/>
              </a:rPr>
              <a:t>Place values 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icon</a:t>
            </a:r>
          </a:p>
          <a:p>
            <a:pPr marL="0" indent="0">
              <a:buNone/>
            </a:pPr>
            <a:endParaRPr lang="en-US" altLang="de-DE" sz="1400" kern="1000" dirty="0">
              <a:latin typeface="+mn-lt"/>
              <a:cs typeface="+mn-cs"/>
            </a:endParaRPr>
          </a:p>
          <a:p>
            <a:pPr marL="0" indent="0">
              <a:buNone/>
            </a:pPr>
            <a:endParaRPr lang="en-US" altLang="de-DE" dirty="0"/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EBEEEE51-A996-4043-8AE7-5E3C1B3B6F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07" y="2454624"/>
            <a:ext cx="10158385" cy="340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80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387BB16-0B9F-43E1-B014-F973A6F40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47" y="265805"/>
            <a:ext cx="8457647" cy="501452"/>
          </a:xfrm>
        </p:spPr>
        <p:txBody>
          <a:bodyPr>
            <a:normAutofit/>
          </a:bodyPr>
          <a:lstStyle/>
          <a:p>
            <a: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  <a:t>How to enter and Publish your prices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2DC4AD0-8317-423D-ACC7-2B80DEDB5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70" y="767257"/>
            <a:ext cx="8457647" cy="172407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9055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38213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810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0" indent="-196850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>
                <a:solidFill>
                  <a:srgbClr val="000000"/>
                </a:solidFill>
                <a:cs typeface="+mn-cs"/>
              </a:rPr>
              <a:t>Ener your prices 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>
                <a:solidFill>
                  <a:srgbClr val="000000"/>
                </a:solidFill>
                <a:cs typeface="+mn-cs"/>
              </a:rPr>
              <a:t>Click on </a:t>
            </a:r>
            <a:r>
              <a:rPr lang="en-US" altLang="de-DE" b="1" dirty="0">
                <a:solidFill>
                  <a:srgbClr val="000000"/>
                </a:solidFill>
                <a:cs typeface="+mn-cs"/>
              </a:rPr>
              <a:t>Save as draft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>
                <a:solidFill>
                  <a:srgbClr val="000000"/>
                </a:solidFill>
                <a:cs typeface="+mn-cs"/>
              </a:rPr>
              <a:t>Click on </a:t>
            </a:r>
            <a:r>
              <a:rPr lang="en-US" altLang="de-DE" b="1" dirty="0">
                <a:solidFill>
                  <a:srgbClr val="000000"/>
                </a:solidFill>
                <a:cs typeface="+mn-cs"/>
              </a:rPr>
              <a:t>Publish all tabs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to send your answers to the buyer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>
                <a:solidFill>
                  <a:srgbClr val="000000"/>
                </a:solidFill>
                <a:cs typeface="+mn-cs"/>
              </a:rPr>
              <a:t>You can use </a:t>
            </a:r>
            <a:r>
              <a:rPr lang="en-US" altLang="de-DE" b="1" dirty="0">
                <a:solidFill>
                  <a:srgbClr val="000000"/>
                </a:solidFill>
                <a:cs typeface="+mn-cs"/>
              </a:rPr>
              <a:t>Export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and then </a:t>
            </a:r>
            <a:r>
              <a:rPr lang="en-US" altLang="de-DE" b="1" dirty="0">
                <a:solidFill>
                  <a:srgbClr val="000000"/>
                </a:solidFill>
                <a:cs typeface="+mn-cs"/>
              </a:rPr>
              <a:t>Import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icons to insert your prices via excel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>
                <a:solidFill>
                  <a:srgbClr val="000000"/>
                </a:solidFill>
                <a:cs typeface="+mn-cs"/>
              </a:rPr>
              <a:t>You can change your answers while the project status is Online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>
                <a:solidFill>
                  <a:srgbClr val="000000"/>
                </a:solidFill>
                <a:cs typeface="+mn-cs"/>
              </a:rPr>
              <a:t>You can Logout from eSourcing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altLang="de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070976-C42E-4956-948E-E66DDA40C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51" y="2687507"/>
            <a:ext cx="10670497" cy="35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80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20D9CDA-1090-429C-96D0-2AAE4CE4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8690"/>
          </a:xfrm>
        </p:spPr>
        <p:txBody>
          <a:bodyPr>
            <a:normAutofit/>
          </a:bodyPr>
          <a:lstStyle/>
          <a:p>
            <a: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  <a:t>How to Contact us</a:t>
            </a:r>
            <a:endParaRPr lang="it-IT" sz="2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D42EFC-D52C-4EE5-A4C0-93C21D5513C2}"/>
              </a:ext>
            </a:extLst>
          </p:cNvPr>
          <p:cNvSpPr txBox="1">
            <a:spLocks/>
          </p:cNvSpPr>
          <p:nvPr/>
        </p:nvSpPr>
        <p:spPr>
          <a:xfrm>
            <a:off x="838200" y="961292"/>
            <a:ext cx="10515600" cy="5215671"/>
          </a:xfrm>
          <a:prstGeom prst="rect">
            <a:avLst/>
          </a:prstGeom>
        </p:spPr>
        <p:txBody>
          <a:bodyPr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9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44000" algn="l" defTabSz="685783" rtl="0" eaLnBrk="1" latinLnBrk="0" hangingPunct="1">
              <a:lnSpc>
                <a:spcPct val="90000"/>
              </a:lnSpc>
              <a:spcBef>
                <a:spcPts val="450"/>
              </a:spcBef>
              <a:buSzPct val="110000"/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7338" indent="-144463" algn="l" defTabSz="685783" rtl="0" eaLnBrk="1" latinLnBrk="0" hangingPunct="1">
              <a:lnSpc>
                <a:spcPct val="90000"/>
              </a:lnSpc>
              <a:spcBef>
                <a:spcPts val="450"/>
              </a:spcBef>
              <a:buSzPct val="110000"/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9100" indent="-142875" algn="l" defTabSz="685783" rtl="0" eaLnBrk="1" latinLnBrk="0" hangingPunct="1">
              <a:lnSpc>
                <a:spcPct val="90000"/>
              </a:lnSpc>
              <a:spcBef>
                <a:spcPts val="450"/>
              </a:spcBef>
              <a:buSzPct val="110000"/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1975" indent="-142875" algn="l" defTabSz="685783" rtl="0" eaLnBrk="1" latinLnBrk="0" hangingPunct="1">
              <a:lnSpc>
                <a:spcPct val="90000"/>
              </a:lnSpc>
              <a:spcBef>
                <a:spcPts val="450"/>
              </a:spcBef>
              <a:buSzPct val="110000"/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4121785" fontAlgn="auto">
              <a:lnSpc>
                <a:spcPts val="25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you</a:t>
            </a:r>
            <a:r>
              <a:rPr lang="en-US" sz="1600" spc="-1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face</a:t>
            </a:r>
            <a:r>
              <a:rPr lang="en-US" sz="1600" spc="-1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technical</a:t>
            </a:r>
            <a:r>
              <a:rPr lang="en-US" sz="1600" spc="-9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issues</a:t>
            </a:r>
            <a:r>
              <a:rPr lang="en-US" sz="1600" spc="-4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during</a:t>
            </a:r>
            <a:r>
              <a:rPr lang="en-US" sz="1600" spc="-4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600" spc="-1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</a:t>
            </a:r>
            <a:r>
              <a:rPr lang="en-US" sz="1600" spc="-1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 </a:t>
            </a:r>
            <a:b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auction,</a:t>
            </a:r>
            <a:r>
              <a:rPr lang="en-US" sz="1600" spc="-6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please</a:t>
            </a:r>
            <a:r>
              <a:rPr lang="en-US" sz="1600" spc="-4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immediatel</a:t>
            </a:r>
            <a:r>
              <a:rPr lang="en-US" sz="1600" spc="-1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spc="-6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contact</a:t>
            </a:r>
            <a:r>
              <a:rPr lang="en-US" sz="1600" spc="-6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buyer.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4121785" fontAlgn="auto">
              <a:lnSpc>
                <a:spcPts val="25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you</a:t>
            </a:r>
            <a:r>
              <a:rPr lang="en-US" sz="1600" spc="-1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need</a:t>
            </a:r>
            <a:r>
              <a:rPr lang="en-US" sz="1600" spc="-1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en-US" sz="1600" spc="-1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spc="-1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</a:t>
            </a:r>
            <a:r>
              <a:rPr lang="en-US" sz="1600" spc="-3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use</a:t>
            </a:r>
            <a:r>
              <a:rPr lang="en-US" sz="1600" spc="-4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 </a:t>
            </a:r>
            <a:b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eSourcin</a:t>
            </a:r>
            <a:r>
              <a:rPr lang="en-US" sz="1600" spc="4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platform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600" spc="-4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please</a:t>
            </a:r>
            <a:r>
              <a:rPr lang="en-US" sz="1600" spc="-4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</a:t>
            </a:r>
            <a:r>
              <a:rPr lang="en-US" sz="1600" spc="-1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  </a:t>
            </a:r>
            <a:b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hesitate</a:t>
            </a:r>
            <a:r>
              <a:rPr lang="en-US" sz="1600" spc="-6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contactin</a:t>
            </a:r>
            <a:r>
              <a:rPr lang="en-US" sz="1600" spc="-1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42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4878705" fontAlgn="auto">
              <a:lnSpc>
                <a:spcPts val="25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Process</a:t>
            </a:r>
            <a:r>
              <a:rPr lang="en-US" sz="1600" spc="-4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Consulting</a:t>
            </a:r>
            <a:r>
              <a:rPr lang="en-US" sz="1600" spc="-6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1600" spc="-1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fer</a:t>
            </a:r>
            <a:r>
              <a:rPr lang="en-US" sz="1600" spc="-1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Solution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esourcing@s</a:t>
            </a:r>
            <a:r>
              <a:rPr lang="en-US" sz="1600" spc="-1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</a:t>
            </a:r>
            <a:r>
              <a:rPr lang="en-US" sz="1600" spc="-1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600" spc="-1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en-US" sz="1600" spc="-1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</a:t>
            </a:r>
            <a:r>
              <a:rPr lang="en-US" sz="1600" spc="-2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.de  </a:t>
            </a:r>
            <a:b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Hotline:</a:t>
            </a:r>
            <a:r>
              <a:rPr lang="en-US" sz="1600" spc="-4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+49</a:t>
            </a:r>
            <a:r>
              <a:rPr lang="en-US" sz="1600" spc="-1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spc="-13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600" spc="-1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969</a:t>
            </a:r>
            <a:r>
              <a:rPr lang="en-US" sz="1600" spc="-1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4747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4878705" algn="just" fontAlgn="auto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tabLst>
                <a:tab pos="1974850" algn="l"/>
              </a:tabLst>
            </a:pPr>
            <a:r>
              <a:rPr lang="en-US" sz="1600" spc="-3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o. </a:t>
            </a:r>
            <a:r>
              <a:rPr lang="en-US" sz="1600" spc="46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en-US" sz="1600" spc="-2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hu.: 	08:00</a:t>
            </a:r>
            <a:r>
              <a:rPr lang="en-US" sz="1600" spc="-4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18:00  </a:t>
            </a:r>
          </a:p>
          <a:p>
            <a:pPr marR="4878705" algn="just" fontAlgn="auto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tabLst>
                <a:tab pos="1974850" algn="l"/>
              </a:tabLs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Fri.:	08:00</a:t>
            </a:r>
            <a:r>
              <a:rPr lang="en-US" sz="1600" spc="-4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16:00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br>
              <a:rPr lang="en-US" sz="1800" dirty="0">
                <a:solidFill>
                  <a:srgbClr val="01030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endParaRPr lang="it-I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63C2DF-3109-4C32-BB36-2DE37997C4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2950"/>
          <a:stretch/>
        </p:blipFill>
        <p:spPr>
          <a:xfrm>
            <a:off x="5903414" y="2016581"/>
            <a:ext cx="4109885" cy="339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8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C3929D5-8050-4CD6-914C-22833C864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77" y="365126"/>
            <a:ext cx="10806723" cy="408598"/>
          </a:xfrm>
        </p:spPr>
        <p:txBody>
          <a:bodyPr>
            <a:noAutofit/>
          </a:bodyPr>
          <a:lstStyle/>
          <a:p>
            <a:r>
              <a:rPr lang="en-US" sz="2400" b="1" i="0" spc="0" baseline="0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48BBAE-5F87-4A59-9EA0-972AAD9F9B66}"/>
              </a:ext>
            </a:extLst>
          </p:cNvPr>
          <p:cNvSpPr txBox="1"/>
          <p:nvPr/>
        </p:nvSpPr>
        <p:spPr>
          <a:xfrm>
            <a:off x="647700" y="923925"/>
            <a:ext cx="107061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spc="-133" baseline="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600" b="0" i="0" spc="-12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have been in</a:t>
            </a:r>
            <a:r>
              <a:rPr lang="en-US" sz="1600" b="0" i="0" spc="-12" baseline="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ited</a:t>
            </a:r>
            <a:r>
              <a:rPr lang="en-US" sz="1600" b="0" i="0" spc="-36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to participate</a:t>
            </a:r>
            <a:r>
              <a:rPr lang="en-US" sz="1600" b="0" i="0" spc="-4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1600" b="0" i="0" spc="-16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an RFP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spc="-165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b="0" i="0" spc="-12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  <a:r>
              <a:rPr lang="en-US" sz="1600" b="0" i="0" spc="-6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-11" baseline="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our prices,</a:t>
            </a:r>
            <a:r>
              <a:rPr lang="en-US" sz="1600" b="0" i="0" spc="-37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-11" baseline="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en-US" sz="1600" b="0" i="0" spc="-32" baseline="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ill</a:t>
            </a:r>
            <a:r>
              <a:rPr lang="en-US" sz="1600" b="0" i="0" spc="-12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be using</a:t>
            </a:r>
            <a:r>
              <a:rPr lang="en-US" sz="1600" b="0" i="0" spc="-12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600" b="0" i="0" spc="-12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-32" baseline="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b="0" i="0" spc="-83" baseline="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-based </a:t>
            </a:r>
            <a:r>
              <a:rPr lang="en-US" sz="1600" b="0" i="0" spc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eSourcin</a:t>
            </a:r>
            <a:r>
              <a:rPr lang="en-US" sz="1600" b="0" i="0" spc="43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600" b="0" i="0" spc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soft</a:t>
            </a:r>
            <a:r>
              <a:rPr lang="en-US" sz="1600" b="0" i="0" spc="-35" baseline="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600" b="0" i="0" spc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1600" b="0" i="0" spc="-16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en-US" sz="1600" b="0" i="0" spc="-12" baseline="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ided b</a:t>
            </a:r>
            <a:r>
              <a:rPr lang="en-US" sz="1600" b="0" i="0" spc="-12" baseline="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-20" baseline="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en-US" sz="1600" b="0" i="0" spc="-11" baseline="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marL="285750" marR="0" indent="-285750"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 any technical</a:t>
            </a:r>
            <a:r>
              <a:rPr lang="en-US" sz="16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questions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concerning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platform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please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contact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fer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Solutions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Services: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>
              <a:lnSpc>
                <a:spcPts val="263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Email: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esourcing@sourci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gsupport.de  </a:t>
            </a:r>
            <a:b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Phone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+49 2</a:t>
            </a:r>
            <a:r>
              <a:rPr lang="en-US" sz="1600" spc="-1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969 4747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br>
              <a:rPr lang="en-US" sz="1800" dirty="0">
                <a:solidFill>
                  <a:srgbClr val="01030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10" name="Picture 9" descr="A close-up of a message&#10;&#10;Description automatically generated">
            <a:extLst>
              <a:ext uri="{FF2B5EF4-FFF2-40B4-BE49-F238E27FC236}">
                <a16:creationId xmlns:a16="http://schemas.microsoft.com/office/drawing/2014/main" id="{E67EF5E8-7EEB-4250-8E5A-7A37B2177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508" y="2420888"/>
            <a:ext cx="8856984" cy="378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2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BFD50-87CC-28FB-E2E4-2F5A7266E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32656"/>
            <a:ext cx="10515600" cy="284473"/>
          </a:xfrm>
        </p:spPr>
        <p:txBody>
          <a:bodyPr>
            <a:normAutofit/>
          </a:bodyPr>
          <a:lstStyle/>
          <a:p>
            <a:r>
              <a:rPr lang="en-US" sz="2000" b="1" cap="none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to access Metro </a:t>
            </a:r>
            <a:r>
              <a:rPr lang="en-US" sz="2000" cap="none" dirty="0">
                <a:solidFill>
                  <a:srgbClr val="003B7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sz="2000" b="1" cap="none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ink </a:t>
            </a:r>
            <a:r>
              <a:rPr lang="en-US" sz="2000" cap="none" dirty="0">
                <a:solidFill>
                  <a:srgbClr val="003B7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2000" b="1" cap="none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lus</a:t>
            </a:r>
            <a:endParaRPr lang="it-IT" sz="2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370E9-3471-C706-C584-A687A98CC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908720"/>
            <a:ext cx="10515600" cy="51922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 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</a:t>
            </a:r>
            <a:r>
              <a:rPr lang="en-US" sz="1600" spc="10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reg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METRO L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 PL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you will be able to login via </a:t>
            </a:r>
            <a:r>
              <a:rPr lang="it-IT" sz="16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it-IT" sz="16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tt</a:t>
            </a:r>
            <a:r>
              <a:rPr lang="it-IT" sz="16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ps://de.me</a:t>
            </a:r>
            <a:r>
              <a:rPr lang="it-IT" sz="16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it-IT" sz="16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rolink-plu</a:t>
            </a:r>
            <a:r>
              <a:rPr lang="it-IT" sz="16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it-IT" sz="16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.com/</a:t>
            </a: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Login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will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require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first a pa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sword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second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 a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factor authen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ication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method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45C645-B238-2339-F157-AF870E5E1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1045" y="1980248"/>
            <a:ext cx="8823325" cy="4196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434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EC2BD-2FEB-5388-7116-DADEAAEA3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7674"/>
          </a:xfrm>
        </p:spPr>
        <p:txBody>
          <a:bodyPr>
            <a:normAutofit/>
          </a:bodyPr>
          <a:lstStyle/>
          <a:p>
            <a:r>
              <a:rPr lang="en-US" sz="2000" b="1" cap="none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Login 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000" b="1" baseline="3000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cap="none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BA36F-937C-D04C-183E-EE1546EDA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6585"/>
            <a:ext cx="10515600" cy="52703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Enter your email and your personalized password</a:t>
            </a:r>
          </a:p>
          <a:p>
            <a:pPr lvl="4"/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 forgot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pass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ord,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please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“Forgot pass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ord” functionalit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get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 </a:t>
            </a:r>
            <a:b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one.</a:t>
            </a:r>
            <a:endParaRPr lang="en-US" sz="1600" spc="-1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4"/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 are logging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for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first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time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 receive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pass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ord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email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itation, 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699135" indent="0">
              <a:lnSpc>
                <a:spcPts val="23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 need to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change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personali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pass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ord.</a:t>
            </a:r>
          </a:p>
          <a:p>
            <a:pPr marL="704850" marR="699135" lvl="3" indent="-285750">
              <a:lnSpc>
                <a:spcPts val="2305"/>
              </a:lnSpc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</a:t>
            </a:r>
            <a:r>
              <a:rPr lang="en-US" sz="1600" spc="-8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 set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personali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pass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ord,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please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make</a:t>
            </a:r>
            <a:r>
              <a:rPr lang="en-US" sz="1600" spc="-3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ill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 a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strong,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comple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 that  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ill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meet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securit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requir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ments. 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8FBC6F-7904-0CC6-E047-8129F3673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8936" y="2754753"/>
            <a:ext cx="7491730" cy="3312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387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0446B-DAC6-716F-4402-0C1550178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300892"/>
            <a:ext cx="10515600" cy="760290"/>
          </a:xfrm>
        </p:spPr>
        <p:txBody>
          <a:bodyPr>
            <a:normAutofit/>
          </a:bodyPr>
          <a:lstStyle/>
          <a:p>
            <a:r>
              <a:rPr lang="en-US" sz="2000" b="1" cap="none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Login 2</a:t>
            </a:r>
            <a:r>
              <a:rPr lang="en-US" sz="2000" b="1" cap="none" baseline="30000" dirty="0">
                <a:solidFill>
                  <a:srgbClr val="003B7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US" sz="2000" b="1" cap="none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step</a:t>
            </a:r>
            <a:endParaRPr lang="it-IT" sz="2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0FBEC-17D1-6671-CAE4-3D93DDD3E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589" y="980728"/>
            <a:ext cx="10515600" cy="5200040"/>
          </a:xfrm>
        </p:spPr>
        <p:txBody>
          <a:bodyPr>
            <a:normAutofit/>
          </a:bodyPr>
          <a:lstStyle/>
          <a:p>
            <a:pPr marL="349250" marR="903605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spc="-1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</a:t>
            </a:r>
            <a:r>
              <a:rPr lang="en-US" sz="16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factor authen</a:t>
            </a:r>
            <a:r>
              <a:rPr lang="en-US" sz="16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ication</a:t>
            </a:r>
            <a:r>
              <a:rPr lang="en-US" sz="16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en-US" sz="1600" b="1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One-</a:t>
            </a:r>
            <a:r>
              <a:rPr lang="en-US" sz="1600" b="1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ime Passcode</a:t>
            </a:r>
            <a:r>
              <a:rPr lang="en-US" sz="1600" b="1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en-US" sz="16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needed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supplier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user due securit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reasons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9250" marR="903605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250" marR="903605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If you login for the first time you will need to Setup your Two-Factor Authentication . Please click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HERE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for more instructions. 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02EB14-0A7C-DBD9-409E-45F157B68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1227" y="2636912"/>
            <a:ext cx="3687882" cy="2732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5821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10C83-F2AB-D54A-95A1-FACB71465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31" y="405636"/>
            <a:ext cx="10515600" cy="799367"/>
          </a:xfrm>
        </p:spPr>
        <p:txBody>
          <a:bodyPr>
            <a:normAutofit/>
          </a:bodyPr>
          <a:lstStyle/>
          <a:p>
            <a:r>
              <a:rPr lang="en-US" sz="2000" cap="none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eSourcing Application</a:t>
            </a:r>
            <a:b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BBAFF-E74F-F74F-DC94-27F55C3ED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431" y="1052736"/>
            <a:ext cx="10515600" cy="53172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Once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 entered in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etro Link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Plus,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please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click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"eSourcing“ icon</a:t>
            </a:r>
            <a:r>
              <a:rPr lang="en-US" sz="16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enter the application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online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tendering </a:t>
            </a:r>
            <a:endParaRPr lang="it-IT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C6F92-28F8-4722-C1AB-42CBF22B9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1544" y="1852103"/>
            <a:ext cx="7934183" cy="4104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21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91500AB-E382-4585-AC8C-030F0A32B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908719"/>
            <a:ext cx="9030100" cy="144016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You will see on the home page your projects that you are invited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Here you will find the </a:t>
            </a:r>
            <a:r>
              <a:rPr lang="de-DE" sz="1600" b="1" dirty="0">
                <a:solidFill>
                  <a:srgbClr val="000000"/>
                </a:solidFill>
                <a:latin typeface="Arial" panose="020B0604020202020204" pitchFamily="34" charset="0"/>
              </a:rPr>
              <a:t>General Conditions (GC)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tab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	General Conditions coloured in </a:t>
            </a:r>
            <a:r>
              <a:rPr lang="de-DE" sz="1600" b="1" dirty="0">
                <a:solidFill>
                  <a:srgbClr val="000000"/>
                </a:solidFill>
                <a:latin typeface="Arial" panose="020B0604020202020204" pitchFamily="34" charset="0"/>
              </a:rPr>
              <a:t>green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it means that you already </a:t>
            </a:r>
            <a:r>
              <a:rPr lang="de-DE" sz="1600" b="1" dirty="0">
                <a:solidFill>
                  <a:srgbClr val="000000"/>
                </a:solidFill>
                <a:latin typeface="Arial" panose="020B0604020202020204" pitchFamily="34" charset="0"/>
              </a:rPr>
              <a:t>accepted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the GC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           General Conditions coloured in </a:t>
            </a:r>
            <a:r>
              <a:rPr lang="de-DE" sz="1600" b="1" dirty="0">
                <a:solidFill>
                  <a:srgbClr val="000000"/>
                </a:solidFill>
                <a:latin typeface="Arial" panose="020B0604020202020204" pitchFamily="34" charset="0"/>
              </a:rPr>
              <a:t>red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it means that you did </a:t>
            </a:r>
            <a:r>
              <a:rPr lang="de-DE" sz="1600" b="1" dirty="0">
                <a:solidFill>
                  <a:srgbClr val="000000"/>
                </a:solidFill>
                <a:latin typeface="Arial" panose="020B0604020202020204" pitchFamily="34" charset="0"/>
              </a:rPr>
              <a:t>not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accepted </a:t>
            </a:r>
            <a:r>
              <a:rPr lang="de-DE" sz="1600" b="1" dirty="0">
                <a:solidFill>
                  <a:srgbClr val="000000"/>
                </a:solidFill>
                <a:latin typeface="Arial" panose="020B0604020202020204" pitchFamily="34" charset="0"/>
              </a:rPr>
              <a:t>yet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the GC</a:t>
            </a:r>
          </a:p>
          <a:p>
            <a:pPr marL="285750" indent="-285750"/>
            <a:endParaRPr lang="de-DE" sz="160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B06FD40-DB80-4A7A-B38F-7D476E3D99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368" y="440782"/>
            <a:ext cx="8457647" cy="431898"/>
          </a:xfrm>
        </p:spPr>
        <p:txBody>
          <a:bodyPr>
            <a:normAutofit/>
          </a:bodyPr>
          <a:lstStyle/>
          <a:p>
            <a:r>
              <a:rPr lang="en-US" sz="2000" cap="none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eSourcing HOME page - Synerspace</a:t>
            </a:r>
            <a:endParaRPr lang="en-US" altLang="de-DE" sz="2000" cap="none" dirty="0">
              <a:solidFill>
                <a:srgbClr val="003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59EE434E-D7DD-442C-AB81-CA78E178A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2348880"/>
            <a:ext cx="9303552" cy="393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9EF7608B-E784-47E7-A9FF-183A46B6F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7393" y="348784"/>
            <a:ext cx="8457647" cy="575914"/>
          </a:xfrm>
        </p:spPr>
        <p:txBody>
          <a:bodyPr>
            <a:normAutofit/>
          </a:bodyPr>
          <a:lstStyle/>
          <a:p>
            <a:r>
              <a:rPr lang="en-US" altLang="en-US" sz="2000" cap="none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Find a project</a:t>
            </a:r>
            <a:endParaRPr lang="en-US" altLang="de-DE" sz="2000" cap="none" dirty="0">
              <a:solidFill>
                <a:srgbClr val="003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C2ADA6C-956B-49AF-947C-FFC5D9385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361" y="629912"/>
            <a:ext cx="4849078" cy="95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9055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38213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810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0" indent="-196850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dirty="0"/>
          </a:p>
          <a:p>
            <a:pPr>
              <a:buClrTx/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You can find your project in </a:t>
            </a:r>
            <a:r>
              <a:rPr lang="en-US" b="1" dirty="0">
                <a:solidFill>
                  <a:srgbClr val="000000"/>
                </a:solidFill>
                <a:cs typeface="+mn-cs"/>
              </a:rPr>
              <a:t>Tender-Projec</a:t>
            </a:r>
            <a:r>
              <a:rPr lang="en-US" dirty="0">
                <a:solidFill>
                  <a:srgbClr val="000000"/>
                </a:solidFill>
                <a:cs typeface="+mn-cs"/>
              </a:rPr>
              <a:t>t list</a:t>
            </a:r>
          </a:p>
          <a:p>
            <a:pPr>
              <a:buSzPct val="100000"/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en-US" b="1" kern="1000" dirty="0"/>
          </a:p>
          <a:p>
            <a:pPr marL="0" indent="0">
              <a:buNone/>
            </a:pPr>
            <a:endParaRPr lang="en-US" altLang="de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AEFF21-0186-4302-A239-410CACCBF49C}"/>
              </a:ext>
            </a:extLst>
          </p:cNvPr>
          <p:cNvSpPr txBox="1"/>
          <p:nvPr/>
        </p:nvSpPr>
        <p:spPr>
          <a:xfrm>
            <a:off x="710361" y="3580265"/>
            <a:ext cx="69620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SzPct val="100000"/>
              <a:defRPr/>
            </a:pPr>
            <a:endParaRPr lang="en-US" altLang="de-DE" dirty="0"/>
          </a:p>
          <a:p>
            <a:pPr>
              <a:buClrTx/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de-DE" dirty="0"/>
              <a:t> 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You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can find the project in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</a:rPr>
              <a:t>SynerSpace</a:t>
            </a: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E6778C03-35F1-4708-83D7-1A333671F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434" y="1554784"/>
            <a:ext cx="2519566" cy="2134164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F287508F-DBA4-4D2E-80C3-F781D2E5F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54784"/>
            <a:ext cx="2519566" cy="2147193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17148CB-0E6B-4D46-A2FE-85CCF6299F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4332063"/>
            <a:ext cx="8136904" cy="21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22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81865CFF-16ED-48E4-AFB0-35F34063A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61" y="427111"/>
            <a:ext cx="8457647" cy="431898"/>
          </a:xfrm>
        </p:spPr>
        <p:txBody>
          <a:bodyPr>
            <a:normAutofit/>
          </a:bodyPr>
          <a:lstStyle/>
          <a:p>
            <a:r>
              <a:rPr lang="en-US" altLang="de-DE" sz="2000" cap="none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access the project</a:t>
            </a:r>
            <a:endParaRPr lang="de-DE" altLang="de-DE" sz="2000" cap="none" dirty="0">
              <a:solidFill>
                <a:srgbClr val="003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A83F7C53-9C49-4557-9520-F1F1325560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3552" y="1071319"/>
            <a:ext cx="8457646" cy="1349570"/>
          </a:xfrm>
        </p:spPr>
        <p:txBody>
          <a:bodyPr/>
          <a:lstStyle>
            <a:lvl1pPr marL="209550" indent="-209550" algn="l" defTabSz="871538" eaLnBrk="0" hangingPunct="0">
              <a:lnSpc>
                <a:spcPct val="12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9913" indent="-182563" algn="l" defTabSz="871538" eaLnBrk="0" hangingPunct="0">
              <a:lnSpc>
                <a:spcPct val="109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5350" indent="-161925" algn="l" defTabSz="871538" eaLnBrk="0" hangingPunct="0">
              <a:lnSpc>
                <a:spcPct val="109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12863" indent="-161925" algn="l" defTabSz="871538" eaLnBrk="0" hangingPunct="0">
              <a:lnSpc>
                <a:spcPct val="109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8300" indent="-161925" algn="l" defTabSz="871538" eaLnBrk="0" hangingPunct="0">
              <a:lnSpc>
                <a:spcPct val="109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5500" indent="-161925" defTabSz="871538" eaLnBrk="0" fontAlgn="base" hangingPunct="0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2700" indent="-161925" defTabSz="871538" eaLnBrk="0" fontAlgn="base" hangingPunct="0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9900" indent="-161925" defTabSz="871538" eaLnBrk="0" fontAlgn="base" hangingPunct="0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7100" indent="-161925" defTabSz="871538" eaLnBrk="0" fontAlgn="base" hangingPunct="0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 dirty="0"/>
          </a:p>
          <a:p>
            <a:pPr>
              <a:defRPr/>
            </a:pPr>
            <a:endParaRPr lang="de-DE" altLang="de-DE" dirty="0"/>
          </a:p>
          <a:p>
            <a:pPr>
              <a:defRPr/>
            </a:pPr>
            <a:endParaRPr lang="en-US" altLang="de-DE" dirty="0"/>
          </a:p>
          <a:p>
            <a:pPr>
              <a:defRPr/>
            </a:pPr>
            <a:endParaRPr lang="en-US" altLang="de-DE" dirty="0"/>
          </a:p>
          <a:p>
            <a:pPr>
              <a:defRPr/>
            </a:pPr>
            <a:endParaRPr lang="en-US" altLang="de-DE" dirty="0"/>
          </a:p>
          <a:p>
            <a:pPr>
              <a:defRPr/>
            </a:pPr>
            <a:endParaRPr lang="en-US" altLang="de-DE" dirty="0"/>
          </a:p>
          <a:p>
            <a:pPr marL="0" indent="0">
              <a:buNone/>
              <a:defRPr/>
            </a:pPr>
            <a:endParaRPr lang="en-US" altLang="de-DE" dirty="0"/>
          </a:p>
          <a:p>
            <a:pPr marL="0" indent="0">
              <a:buNone/>
              <a:defRPr/>
            </a:pPr>
            <a:endParaRPr lang="en-US" altLang="de-DE" dirty="0"/>
          </a:p>
          <a:p>
            <a:pPr marL="0" indent="0">
              <a:buNone/>
              <a:defRPr/>
            </a:pPr>
            <a:endParaRPr lang="en-US" altLang="de-DE" dirty="0"/>
          </a:p>
          <a:p>
            <a:pPr marL="0" indent="0">
              <a:buNone/>
              <a:defRPr/>
            </a:pPr>
            <a:endParaRPr lang="en-US" altLang="de-DE" dirty="0"/>
          </a:p>
          <a:p>
            <a:pPr marL="0" indent="0">
              <a:buNone/>
              <a:defRPr/>
            </a:pPr>
            <a:endParaRPr lang="en-US" altLang="de-DE" dirty="0"/>
          </a:p>
          <a:p>
            <a:pPr marL="0" indent="0">
              <a:buNone/>
              <a:defRPr/>
            </a:pPr>
            <a:endParaRPr lang="en-US" altLang="de-DE" dirty="0"/>
          </a:p>
          <a:p>
            <a:pPr marL="0" indent="0">
              <a:buNone/>
              <a:defRPr/>
            </a:pPr>
            <a:endParaRPr lang="en-US" altLang="de-DE" dirty="0"/>
          </a:p>
          <a:p>
            <a:pPr marL="0" indent="0">
              <a:buNone/>
              <a:defRPr/>
            </a:pPr>
            <a:endParaRPr lang="en-US" altLang="de-DE" dirty="0"/>
          </a:p>
          <a:p>
            <a:pPr>
              <a:defRPr/>
            </a:pPr>
            <a:endParaRPr lang="en-US" altLang="de-DE" dirty="0"/>
          </a:p>
        </p:txBody>
      </p:sp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84079C53-19C3-4C70-8487-B9EC5F07631F}"/>
              </a:ext>
            </a:extLst>
          </p:cNvPr>
          <p:cNvSpPr txBox="1">
            <a:spLocks/>
          </p:cNvSpPr>
          <p:nvPr/>
        </p:nvSpPr>
        <p:spPr bwMode="auto">
          <a:xfrm>
            <a:off x="465961" y="1175583"/>
            <a:ext cx="8323095" cy="62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9055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38213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810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0" indent="-196850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altLang="de-DE" dirty="0">
                <a:solidFill>
                  <a:srgbClr val="000000"/>
                </a:solidFill>
                <a:cs typeface="+mn-cs"/>
              </a:rPr>
              <a:t>Click on the </a:t>
            </a:r>
            <a:r>
              <a:rPr lang="en-US" altLang="de-DE" b="1" dirty="0">
                <a:solidFill>
                  <a:srgbClr val="000000"/>
                </a:solidFill>
                <a:cs typeface="+mn-cs"/>
              </a:rPr>
              <a:t>blue arrows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to find the Open action icon</a:t>
            </a:r>
          </a:p>
          <a:p>
            <a:pPr>
              <a:buClrTx/>
            </a:pPr>
            <a:r>
              <a:rPr lang="en-US" altLang="de-DE" dirty="0">
                <a:solidFill>
                  <a:srgbClr val="000000"/>
                </a:solidFill>
                <a:cs typeface="+mn-cs"/>
              </a:rPr>
              <a:t>Click on the grey </a:t>
            </a:r>
            <a:r>
              <a:rPr lang="en-US" altLang="de-DE" b="1" dirty="0">
                <a:solidFill>
                  <a:srgbClr val="000000"/>
                </a:solidFill>
                <a:cs typeface="+mn-cs"/>
              </a:rPr>
              <a:t>Open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folder to open the project</a:t>
            </a:r>
          </a:p>
          <a:p>
            <a:pPr>
              <a:buClrTx/>
            </a:pPr>
            <a:endParaRPr lang="en-US" altLang="de-DE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2D277E79-70FD-4CDE-AC75-DC6504613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61" y="2161287"/>
            <a:ext cx="11128469" cy="1721435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DE206F0F-E8C4-4B28-B936-CBBEA41ED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61" y="3926629"/>
            <a:ext cx="11128469" cy="173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64427"/>
      </p:ext>
    </p:extLst>
  </p:cSld>
  <p:clrMapOvr>
    <a:masterClrMapping/>
  </p:clrMapOvr>
</p:sld>
</file>

<file path=ppt/theme/theme1.xml><?xml version="1.0" encoding="utf-8"?>
<a:theme xmlns:a="http://schemas.openxmlformats.org/drawingml/2006/main" name="1_METRO_169_ 200117">
  <a:themeElements>
    <a:clrScheme name="Iapetus">
      <a:dk1>
        <a:srgbClr val="000000"/>
      </a:dk1>
      <a:lt1>
        <a:srgbClr val="FFFFFF"/>
      </a:lt1>
      <a:dk2>
        <a:srgbClr val="003B7E"/>
      </a:dk2>
      <a:lt2>
        <a:srgbClr val="FFFFFF"/>
      </a:lt2>
      <a:accent1>
        <a:srgbClr val="003B7E"/>
      </a:accent1>
      <a:accent2>
        <a:srgbClr val="F9AE00"/>
      </a:accent2>
      <a:accent3>
        <a:srgbClr val="1961AC"/>
      </a:accent3>
      <a:accent4>
        <a:srgbClr val="70AEDF"/>
      </a:accent4>
      <a:accent5>
        <a:srgbClr val="FDCA53"/>
      </a:accent5>
      <a:accent6>
        <a:srgbClr val="F28E00"/>
      </a:accent6>
      <a:hlink>
        <a:srgbClr val="003B7E"/>
      </a:hlink>
      <a:folHlink>
        <a:srgbClr val="954F72"/>
      </a:folHlink>
    </a:clrScheme>
    <a:fontScheme name="Iapet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46" id="{DC73474F-7257-9948-959F-04C84D6374B2}" vid="{C0CF6523-D815-F44F-856F-4FBDBB0CC217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894</Words>
  <Application>Microsoft Office PowerPoint</Application>
  <PresentationFormat>Widescreen</PresentationFormat>
  <Paragraphs>109</Paragraphs>
  <Slides>15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1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Wingdings</vt:lpstr>
      <vt:lpstr>1_METRO_169_ 200117</vt:lpstr>
      <vt:lpstr>ONLINE TENDERING –  RFP Request for Price – Supplier Guide</vt:lpstr>
      <vt:lpstr>Introduction</vt:lpstr>
      <vt:lpstr>How to access Metro Link Plus</vt:lpstr>
      <vt:lpstr>Login 1st Step</vt:lpstr>
      <vt:lpstr>Login 2nd step</vt:lpstr>
      <vt:lpstr>Access eSourcing Application </vt:lpstr>
      <vt:lpstr>eSourcing HOME page - Synerspace</vt:lpstr>
      <vt:lpstr>How to Find a project</vt:lpstr>
      <vt:lpstr>How To access the project</vt:lpstr>
      <vt:lpstr>How to Accept the general conditions </vt:lpstr>
      <vt:lpstr>Where to Find the General Information</vt:lpstr>
      <vt:lpstr>   Where to Find the Documents</vt:lpstr>
      <vt:lpstr>How to place values in the tender</vt:lpstr>
      <vt:lpstr>How to enter and Publish your prices</vt:lpstr>
      <vt:lpstr>How to Contact us</vt:lpstr>
      <vt:lpstr>Zielgruppenpräsentation 1</vt:lpstr>
    </vt:vector>
  </TitlesOfParts>
  <Company>METRO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Supplier Guide - RFP</dc:title>
  <dc:creator>Ben Machek</dc:creator>
  <cp:keywords>Accelerate; Supplier;RFP;eSourcing; Training;EN;collaboration</cp:keywords>
  <dc:description>Vorlage Office 2010;_x000d_
Version 003;_x000d_
2014-06-23;</dc:description>
  <cp:lastModifiedBy>U77, Sudeep (external)</cp:lastModifiedBy>
  <cp:revision>292</cp:revision>
  <cp:lastPrinted>2015-02-13T15:36:29Z</cp:lastPrinted>
  <dcterms:created xsi:type="dcterms:W3CDTF">2016-03-15T10:29:44Z</dcterms:created>
  <dcterms:modified xsi:type="dcterms:W3CDTF">2024-02-08T12:07:57Z</dcterms:modified>
  <cp:category>eSourcing;Training;RFP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STRICHPUNKT</vt:lpwstr>
  </property>
  <property fmtid="{D5CDD505-2E9C-101B-9397-08002B2CF9AE}" pid="3" name="Erstellt am">
    <vt:lpwstr>2014-05-02</vt:lpwstr>
  </property>
  <property fmtid="{D5CDD505-2E9C-101B-9397-08002B2CF9AE}" pid="4" name="Bearbeiter">
    <vt:lpwstr>gadamovich | office implementation</vt:lpwstr>
  </property>
  <property fmtid="{D5CDD505-2E9C-101B-9397-08002B2CF9AE}" pid="5" name="Version">
    <vt:lpwstr>003</vt:lpwstr>
  </property>
  <property fmtid="{D5CDD505-2E9C-101B-9397-08002B2CF9AE}" pid="6" name="Version vom">
    <vt:lpwstr>2014-06-23</vt:lpwstr>
  </property>
</Properties>
</file>