
<file path=[Content_Types].xml><?xml version="1.0" encoding="utf-8"?>
<Types xmlns="http://schemas.openxmlformats.org/package/2006/content-types">
  <Default Extension="doc" ContentType="application/msword"/>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323" r:id="rId3"/>
    <p:sldId id="257" r:id="rId4"/>
    <p:sldId id="328" r:id="rId5"/>
    <p:sldId id="327" r:id="rId6"/>
    <p:sldId id="326" r:id="rId7"/>
    <p:sldId id="330" r:id="rId8"/>
    <p:sldId id="329" r:id="rId9"/>
    <p:sldId id="267" r:id="rId10"/>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360"/>
    <a:srgbClr val="E52D12"/>
    <a:srgbClr val="F28E00"/>
    <a:srgbClr val="0089CB"/>
    <a:srgbClr val="FFFFFF"/>
    <a:srgbClr val="F2F2F2"/>
    <a:srgbClr val="E5E5E5"/>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5526" autoAdjust="0"/>
  </p:normalViewPr>
  <p:slideViewPr>
    <p:cSldViewPr snapToGrid="0" showGuides="1">
      <p:cViewPr varScale="1">
        <p:scale>
          <a:sx n="108" d="100"/>
          <a:sy n="108" d="100"/>
        </p:scale>
        <p:origin x="1164" y="96"/>
      </p:cViewPr>
      <p:guideLst>
        <p:guide orient="horz" pos="2160"/>
        <p:guide pos="3840"/>
      </p:guideLst>
    </p:cSldViewPr>
  </p:slideViewPr>
  <p:outlineViewPr>
    <p:cViewPr>
      <p:scale>
        <a:sx n="33" d="100"/>
        <a:sy n="33" d="100"/>
      </p:scale>
      <p:origin x="0" y="-5406"/>
    </p:cViewPr>
  </p:outlineViewPr>
  <p:notesTextViewPr>
    <p:cViewPr>
      <p:scale>
        <a:sx n="90" d="100"/>
        <a:sy n="90" d="100"/>
      </p:scale>
      <p:origin x="0" y="0"/>
    </p:cViewPr>
  </p:notesTextViewPr>
  <p:sorterViewPr>
    <p:cViewPr>
      <p:scale>
        <a:sx n="100" d="100"/>
        <a:sy n="100" d="100"/>
      </p:scale>
      <p:origin x="0" y="0"/>
    </p:cViewPr>
  </p:sorterViewPr>
  <p:notesViewPr>
    <p:cSldViewPr snapToGrid="0">
      <p:cViewPr varScale="1">
        <p:scale>
          <a:sx n="73" d="100"/>
          <a:sy n="73" d="100"/>
        </p:scale>
        <p:origin x="2130" y="6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582A3D3-A5DB-40F5-A21C-BF5241BD38A8}" type="datetimeFigureOut">
              <a:rPr lang="en-GB" smtClean="0"/>
              <a:t>23/12/2022</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EDA26C-85E1-4D29-9B9B-1D0790290E75}" type="slidenum">
              <a:rPr lang="en-GB" smtClean="0"/>
              <a:t>‹#›</a:t>
            </a:fld>
            <a:endParaRPr lang="en-GB"/>
          </a:p>
        </p:txBody>
      </p:sp>
    </p:spTree>
    <p:extLst>
      <p:ext uri="{BB962C8B-B14F-4D97-AF65-F5344CB8AC3E}">
        <p14:creationId xmlns:p14="http://schemas.microsoft.com/office/powerpoint/2010/main" val="10707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latin typeface="Verdana" panose="020B0604030504040204" pitchFamily="34" charset="0"/>
                <a:ea typeface="Verdana" panose="020B0604030504040204" pitchFamily="34" charset="0"/>
                <a:cs typeface="Verdana" panose="020B0604030504040204" pitchFamily="34" charset="0"/>
              </a:rPr>
              <a:t>T</a:t>
            </a:r>
            <a:r>
              <a:rPr lang="en-GB" sz="1000" dirty="0">
                <a:latin typeface="Verdana" panose="020B0604030504040204" pitchFamily="34" charset="0"/>
                <a:ea typeface="Verdana" panose="020B0604030504040204" pitchFamily="34" charset="0"/>
                <a:cs typeface="Verdana" panose="020B0604030504040204" pitchFamily="34" charset="0"/>
              </a:rPr>
              <a:t>he notes that accompany these example slides form a guideline to producing successful presentations and working effectively with the template. A number of slide layout masters have been created to allow switching between different slide styles and options. By ‘right-clicking’ a slide and choosing ‘new slide’ you will open the layout</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master of</a:t>
            </a:r>
            <a:r>
              <a:rPr lang="en-GB" sz="1000" baseline="0" dirty="0">
                <a:latin typeface="Verdana" panose="020B0604030504040204" pitchFamily="34" charset="0"/>
                <a:ea typeface="Verdana" panose="020B0604030504040204" pitchFamily="34" charset="0"/>
                <a:cs typeface="Verdana" panose="020B0604030504040204" pitchFamily="34" charset="0"/>
              </a:rPr>
              <a:t> the slide.</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Printing your presentation in ‘black and white’ will avoid overuse of colour toners – you can preview the ‘black and white’ appearance by choosing the option under the ‘View’ tab in PowerPoint.</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General principles</a:t>
            </a:r>
          </a:p>
          <a:p>
            <a:r>
              <a:rPr lang="en-GB" sz="1000" dirty="0">
                <a:latin typeface="Verdana" panose="020B0604030504040204" pitchFamily="34" charset="0"/>
                <a:ea typeface="Verdana" panose="020B0604030504040204" pitchFamily="34" charset="0"/>
                <a:cs typeface="Verdana" panose="020B0604030504040204" pitchFamily="34" charset="0"/>
              </a:rPr>
              <a:t>Guides have been added to assist with</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the correct placement of all presentation elements (text and graphics) – please work within the slide margins and use the guides wherever possible. You can hide and show the guides through the ‘View’ tab. By following the example slides you will see how elements are positioned. Text should not be resized or distorted to fit; if your content won’t fit on a single slide, use an additional slide instead. Default font sizes should not be adjusted. Remember… slides should be a prompt for the presenter and not filled with copy for reading out in full.</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To create a new presentation,</a:t>
            </a:r>
            <a:r>
              <a:rPr lang="en-GB" sz="1000" baseline="0" dirty="0">
                <a:latin typeface="Verdana" panose="020B0604030504040204" pitchFamily="34" charset="0"/>
                <a:ea typeface="Verdana" panose="020B0604030504040204" pitchFamily="34" charset="0"/>
                <a:cs typeface="Verdana" panose="020B0604030504040204" pitchFamily="34" charset="0"/>
              </a:rPr>
              <a:t> please choose the master template and save the opening presentation with the name required. You can delete the slides you will not need from the left bar.</a:t>
            </a:r>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Title</a:t>
            </a:r>
            <a:r>
              <a:rPr lang="en-GB" sz="1000" b="1" baseline="0" dirty="0">
                <a:latin typeface="Verdana" panose="020B0604030504040204" pitchFamily="34" charset="0"/>
                <a:ea typeface="Verdana" panose="020B0604030504040204" pitchFamily="34" charset="0"/>
                <a:cs typeface="Verdana" panose="020B0604030504040204" pitchFamily="34" charset="0"/>
              </a:rPr>
              <a:t> slide</a:t>
            </a:r>
            <a:r>
              <a:rPr lang="en-GB" sz="1000" b="0" baseline="0" dirty="0">
                <a:latin typeface="Verdana" panose="020B0604030504040204" pitchFamily="34" charset="0"/>
                <a:ea typeface="Verdana" panose="020B0604030504040204" pitchFamily="34" charset="0"/>
                <a:cs typeface="Verdana" panose="020B0604030504040204" pitchFamily="34" charset="0"/>
              </a:rPr>
              <a:t> [uses Title Slide Layout</a:t>
            </a:r>
            <a:r>
              <a:rPr lang="en-GB" sz="1000" dirty="0">
                <a:latin typeface="Verdana" panose="020B0604030504040204" pitchFamily="34" charset="0"/>
                <a:ea typeface="Verdana" panose="020B0604030504040204" pitchFamily="34" charset="0"/>
                <a:cs typeface="Verdana" panose="020B0604030504040204" pitchFamily="34" charset="0"/>
              </a:rPr>
              <a:t> option</a:t>
            </a:r>
            <a:r>
              <a:rPr lang="en-GB" sz="1000" baseline="0" dirty="0">
                <a:latin typeface="Verdana" panose="020B0604030504040204" pitchFamily="34" charset="0"/>
                <a:ea typeface="Verdana" panose="020B0604030504040204" pitchFamily="34" charset="0"/>
                <a:cs typeface="Verdana" panose="020B0604030504040204" pitchFamily="34" charset="0"/>
              </a:rPr>
              <a:t> when you create a new slide from the ‘Home’ ribbon</a:t>
            </a:r>
            <a:r>
              <a:rPr lang="en-GB" sz="1000" b="0" baseline="0" dirty="0">
                <a:latin typeface="Verdana" panose="020B0604030504040204" pitchFamily="34" charset="0"/>
                <a:ea typeface="Verdana" panose="020B0604030504040204" pitchFamily="34" charset="0"/>
                <a:cs typeface="Verdana" panose="020B0604030504040204" pitchFamily="34" charset="0"/>
              </a:rPr>
              <a:t>]</a:t>
            </a:r>
          </a:p>
          <a:p>
            <a:r>
              <a:rPr lang="en-GB" sz="1000" baseline="0" dirty="0">
                <a:latin typeface="Verdana" panose="020B0604030504040204" pitchFamily="34" charset="0"/>
                <a:ea typeface="Verdana" panose="020B0604030504040204" pitchFamily="34" charset="0"/>
                <a:cs typeface="Verdana" panose="020B0604030504040204" pitchFamily="34" charset="0"/>
              </a:rPr>
              <a:t>The background colour, brand mark and graphic device on this slide layout are </a:t>
            </a:r>
            <a:r>
              <a:rPr lang="en-GB" sz="1000" baseline="0" dirty="0" err="1">
                <a:latin typeface="Verdana" panose="020B0604030504040204" pitchFamily="34" charset="0"/>
                <a:ea typeface="Verdana" panose="020B0604030504040204" pitchFamily="34" charset="0"/>
                <a:cs typeface="Verdana" panose="020B0604030504040204" pitchFamily="34" charset="0"/>
              </a:rPr>
              <a:t>preset</a:t>
            </a:r>
            <a:r>
              <a:rPr lang="en-GB" sz="1000" baseline="0" dirty="0">
                <a:latin typeface="Verdana" panose="020B0604030504040204" pitchFamily="34" charset="0"/>
                <a:ea typeface="Verdana" panose="020B0604030504040204" pitchFamily="34" charset="0"/>
                <a:cs typeface="Verdana" panose="020B0604030504040204" pitchFamily="34" charset="0"/>
              </a:rPr>
              <a:t> and should not be altered.</a:t>
            </a:r>
          </a:p>
          <a:p>
            <a:endParaRPr lang="en-GB" sz="1000"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Verdana" panose="020B0604030504040204" pitchFamily="34" charset="0"/>
                <a:ea typeface="Verdana" panose="020B0604030504040204" pitchFamily="34" charset="0"/>
                <a:cs typeface="Verdana" panose="020B0604030504040204" pitchFamily="34" charset="0"/>
              </a:rPr>
              <a:t>The date and footer info can be edited across all slides by using the ‘Header and Footer’ settings on the ‘Insert’ ribbon (do not edit these manually on the individual slides or in the master view).</a:t>
            </a:r>
          </a:p>
        </p:txBody>
      </p:sp>
      <p:sp>
        <p:nvSpPr>
          <p:cNvPr id="4" name="Slide Number Placeholder 3"/>
          <p:cNvSpPr>
            <a:spLocks noGrp="1"/>
          </p:cNvSpPr>
          <p:nvPr>
            <p:ph type="sldNum" sz="quarter" idx="10"/>
          </p:nvPr>
        </p:nvSpPr>
        <p:spPr/>
        <p:txBody>
          <a:bodyPr/>
          <a:lstStyle/>
          <a:p>
            <a:fld id="{00EDA26C-85E1-4D29-9B9B-1D0790290E75}" type="slidenum">
              <a:rPr lang="en-GB" smtClean="0"/>
              <a:t>1</a:t>
            </a:fld>
            <a:endParaRPr lang="en-GB"/>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b="1" dirty="0">
                <a:latin typeface="Verdana" panose="020B0604030504040204" pitchFamily="34" charset="0"/>
                <a:ea typeface="Verdana" panose="020B0604030504040204" pitchFamily="34" charset="0"/>
                <a:cs typeface="Verdana" panose="020B0604030504040204" pitchFamily="34" charset="0"/>
              </a:rPr>
              <a:t>Contents </a:t>
            </a:r>
            <a:r>
              <a:rPr lang="en-GB" sz="1000" b="1" baseline="0" dirty="0">
                <a:latin typeface="Verdana" panose="020B0604030504040204" pitchFamily="34" charset="0"/>
                <a:ea typeface="Verdana" panose="020B0604030504040204" pitchFamily="34" charset="0"/>
                <a:cs typeface="Verdana" panose="020B0604030504040204" pitchFamily="34" charset="0"/>
              </a:rPr>
              <a:t>slide</a:t>
            </a:r>
            <a:r>
              <a:rPr lang="en-GB" sz="1000" b="0" baseline="0" dirty="0">
                <a:latin typeface="Verdana" panose="020B0604030504040204" pitchFamily="34" charset="0"/>
                <a:ea typeface="Verdana" panose="020B0604030504040204" pitchFamily="34" charset="0"/>
                <a:cs typeface="Verdana" panose="020B0604030504040204" pitchFamily="34" charset="0"/>
              </a:rPr>
              <a:t> [uses Contents List Layout</a:t>
            </a:r>
            <a:r>
              <a:rPr lang="en-GB" sz="1000" dirty="0">
                <a:latin typeface="Verdana" panose="020B0604030504040204" pitchFamily="34" charset="0"/>
                <a:ea typeface="Verdana" panose="020B0604030504040204" pitchFamily="34" charset="0"/>
                <a:cs typeface="Verdana" panose="020B0604030504040204" pitchFamily="34" charset="0"/>
              </a:rPr>
              <a:t> option</a:t>
            </a:r>
            <a:r>
              <a:rPr lang="en-GB" sz="1000" baseline="0" dirty="0">
                <a:latin typeface="Verdana" panose="020B0604030504040204" pitchFamily="34" charset="0"/>
                <a:ea typeface="Verdana" panose="020B0604030504040204" pitchFamily="34" charset="0"/>
                <a:cs typeface="Verdana" panose="020B0604030504040204" pitchFamily="34" charset="0"/>
              </a:rPr>
              <a:t> when you create a new slide from the ‘Home’ ribbon</a:t>
            </a:r>
            <a:r>
              <a:rPr lang="en-GB" sz="1000" b="0" baseline="0" dirty="0">
                <a:latin typeface="Verdana" panose="020B0604030504040204" pitchFamily="34" charset="0"/>
                <a:ea typeface="Verdana" panose="020B0604030504040204" pitchFamily="34" charset="0"/>
                <a:cs typeface="Verdana" panose="020B0604030504040204" pitchFamily="34" charset="0"/>
              </a:rPr>
              <a:t>]</a:t>
            </a:r>
          </a:p>
          <a:p>
            <a:r>
              <a:rPr lang="en-GB" sz="1000" baseline="0" dirty="0">
                <a:latin typeface="Verdana" panose="020B0604030504040204" pitchFamily="34" charset="0"/>
                <a:ea typeface="Verdana" panose="020B0604030504040204" pitchFamily="34" charset="0"/>
                <a:cs typeface="Verdana" panose="020B0604030504040204" pitchFamily="34" charset="0"/>
              </a:rPr>
              <a:t>The background colour and brand mark on this slide layout are </a:t>
            </a:r>
            <a:r>
              <a:rPr lang="en-GB" sz="1000" baseline="0" dirty="0" err="1">
                <a:latin typeface="Verdana" panose="020B0604030504040204" pitchFamily="34" charset="0"/>
                <a:ea typeface="Verdana" panose="020B0604030504040204" pitchFamily="34" charset="0"/>
                <a:cs typeface="Verdana" panose="020B0604030504040204" pitchFamily="34" charset="0"/>
              </a:rPr>
              <a:t>preset</a:t>
            </a:r>
            <a:r>
              <a:rPr lang="en-GB" sz="1000" baseline="0" dirty="0">
                <a:latin typeface="Verdana" panose="020B0604030504040204" pitchFamily="34" charset="0"/>
                <a:ea typeface="Verdana" panose="020B0604030504040204" pitchFamily="34" charset="0"/>
                <a:cs typeface="Verdana" panose="020B0604030504040204" pitchFamily="34" charset="0"/>
              </a:rPr>
              <a:t> and should not be altered.</a:t>
            </a:r>
          </a:p>
          <a:p>
            <a:endParaRPr lang="de-DE" sz="1000" dirty="0"/>
          </a:p>
        </p:txBody>
      </p:sp>
      <p:sp>
        <p:nvSpPr>
          <p:cNvPr id="4" name="Foliennummernplatzhalter 3"/>
          <p:cNvSpPr>
            <a:spLocks noGrp="1"/>
          </p:cNvSpPr>
          <p:nvPr>
            <p:ph type="sldNum" sz="quarter" idx="10"/>
          </p:nvPr>
        </p:nvSpPr>
        <p:spPr/>
        <p:txBody>
          <a:bodyPr/>
          <a:lstStyle/>
          <a:p>
            <a:fld id="{00EDA26C-85E1-4D29-9B9B-1D0790290E75}" type="slidenum">
              <a:rPr lang="en-GB" smtClean="0"/>
              <a:t>2</a:t>
            </a:fld>
            <a:endParaRPr lang="en-GB"/>
          </a:p>
        </p:txBody>
      </p:sp>
    </p:spTree>
    <p:extLst>
      <p:ext uri="{BB962C8B-B14F-4D97-AF65-F5344CB8AC3E}">
        <p14:creationId xmlns:p14="http://schemas.microsoft.com/office/powerpoint/2010/main" val="191254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solidFill>
                  <a:schemeClr val="tx1"/>
                </a:solidFill>
              </a:rPr>
              <a:t>Text slide </a:t>
            </a:r>
            <a:r>
              <a:rPr lang="en-GB" sz="1000" b="0" baseline="0" dirty="0">
                <a:solidFill>
                  <a:schemeClr val="tx1"/>
                </a:solidFill>
              </a:rPr>
              <a:t>[uses Title and Content Layout</a:t>
            </a:r>
            <a:r>
              <a:rPr lang="en-GB" sz="1000" dirty="0">
                <a:solidFill>
                  <a:schemeClr val="tx1"/>
                </a:solidFill>
              </a:rPr>
              <a:t> option</a:t>
            </a:r>
            <a:r>
              <a:rPr lang="en-GB" sz="1000" baseline="0" dirty="0">
                <a:solidFill>
                  <a:schemeClr val="tx1"/>
                </a:solidFill>
              </a:rPr>
              <a:t> when you create a new slide from the ‘Home’ ribbon</a:t>
            </a:r>
            <a:r>
              <a:rPr lang="en-GB" sz="1000" b="0" baseline="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The slide title appears in Verdana Bold </a:t>
            </a:r>
            <a:r>
              <a:rPr lang="en-GB" sz="1000" b="0" baseline="0" dirty="0">
                <a:solidFill>
                  <a:schemeClr val="tx1"/>
                </a:solidFill>
              </a:rPr>
              <a:t>28 </a:t>
            </a:r>
            <a:r>
              <a:rPr lang="en-GB" sz="1000" b="0" baseline="0" dirty="0" err="1">
                <a:solidFill>
                  <a:schemeClr val="tx1"/>
                </a:solidFill>
              </a:rPr>
              <a:t>pt</a:t>
            </a:r>
            <a:r>
              <a:rPr lang="en-GB" sz="1000" b="0" baseline="0" dirty="0">
                <a:solidFill>
                  <a:schemeClr val="tx1"/>
                </a:solidFill>
              </a:rPr>
              <a:t> </a:t>
            </a:r>
            <a:r>
              <a:rPr lang="en-GB" sz="1000" b="0" dirty="0">
                <a:solidFill>
                  <a:schemeClr val="tx1"/>
                </a:solidFill>
              </a:rPr>
              <a:t>(</a:t>
            </a:r>
            <a:r>
              <a:rPr lang="en-GB" sz="1000" dirty="0">
                <a:solidFill>
                  <a:schemeClr val="tx1"/>
                </a:solidFill>
              </a:rPr>
              <a:t>METRO</a:t>
            </a:r>
            <a:r>
              <a:rPr lang="en-GB" sz="1000" b="0" baseline="0" dirty="0">
                <a:solidFill>
                  <a:schemeClr val="tx1"/>
                </a:solidFill>
              </a:rPr>
              <a:t> Blue) upper case. If a subtitle is required, it should be manually sized to 20 </a:t>
            </a:r>
            <a:r>
              <a:rPr lang="en-GB" sz="1000" b="0" baseline="0" dirty="0" err="1">
                <a:solidFill>
                  <a:schemeClr val="tx1"/>
                </a:solidFill>
              </a:rPr>
              <a:t>pt</a:t>
            </a:r>
            <a:r>
              <a:rPr lang="en-GB" sz="1000" b="0" baseline="0" dirty="0">
                <a:solidFill>
                  <a:schemeClr val="tx1"/>
                </a:solidFill>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all lower case (only initial letter capitalised). </a:t>
            </a:r>
            <a:r>
              <a:rPr lang="en-GB" sz="1000" b="0" baseline="0" dirty="0">
                <a:solidFill>
                  <a:schemeClr val="tx1"/>
                </a:solidFill>
              </a:rPr>
              <a:t>To manually size the font, choose 20 </a:t>
            </a:r>
            <a:r>
              <a:rPr lang="en-GB" sz="1000" b="0" baseline="0" dirty="0" err="1">
                <a:solidFill>
                  <a:schemeClr val="tx1"/>
                </a:solidFill>
              </a:rPr>
              <a:t>pt</a:t>
            </a:r>
            <a:r>
              <a:rPr lang="en-GB" sz="1000" b="0" baseline="0" dirty="0">
                <a:solidFill>
                  <a:schemeClr val="tx1"/>
                </a:solidFill>
              </a:rPr>
              <a:t> from the ‘Font’ tab on the ‘Home’ ribbon and remove the tick for caps.</a:t>
            </a:r>
          </a:p>
          <a:p>
            <a:endParaRPr lang="en-US"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Footnotes appear</a:t>
            </a:r>
            <a:r>
              <a:rPr lang="en-US"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in 12 </a:t>
            </a:r>
            <a:r>
              <a:rPr lang="en-US" sz="1000" kern="1200" cap="none"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pt</a:t>
            </a:r>
            <a:r>
              <a:rPr lang="en-US"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Verdana Regular – the example on this slide can be copied and pasted to other slides.</a:t>
            </a:r>
            <a:endPar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000" b="0" baseline="0" dirty="0">
              <a:solidFill>
                <a:schemeClr val="tx1"/>
              </a:solidFill>
            </a:endParaRPr>
          </a:p>
          <a:p>
            <a:r>
              <a:rPr lang="en-GB" sz="1000" b="0" baseline="0" dirty="0">
                <a:solidFill>
                  <a:schemeClr val="tx1"/>
                </a:solidFill>
              </a:rPr>
              <a:t>If your text content exceeds the depth of the text box, you may need to consider creating an additional slide.</a:t>
            </a:r>
          </a:p>
          <a:p>
            <a:endParaRPr lang="en-GB" sz="1000" b="0" baseline="0" dirty="0">
              <a:solidFill>
                <a:schemeClr val="tx1"/>
              </a:solidFill>
            </a:endParaRPr>
          </a:p>
          <a:p>
            <a:pPr marL="0" marR="0" indent="0" algn="l" defTabSz="966246"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rPr>
              <a:t>The brand mark on this slide layout is set up at the correct size and position and should not be altered. </a:t>
            </a:r>
            <a:r>
              <a:rPr lang="en-GB" sz="1000" b="0" baseline="0" dirty="0">
                <a:solidFill>
                  <a:schemeClr val="tx1"/>
                </a:solidFill>
              </a:rPr>
              <a:t>This slide layout includes a 0.5 </a:t>
            </a:r>
            <a:r>
              <a:rPr lang="en-GB" sz="1000" b="0" baseline="0" dirty="0" err="1">
                <a:solidFill>
                  <a:schemeClr val="tx1"/>
                </a:solidFill>
              </a:rPr>
              <a:t>pt</a:t>
            </a:r>
            <a:r>
              <a:rPr lang="en-GB" sz="1000" b="0" baseline="0" dirty="0">
                <a:solidFill>
                  <a:schemeClr val="tx1"/>
                </a:solidFill>
              </a:rPr>
              <a:t> horizontal line (METRO Blue) to separate the slide content from the footer info.</a:t>
            </a:r>
          </a:p>
        </p:txBody>
      </p:sp>
      <p:sp>
        <p:nvSpPr>
          <p:cNvPr id="4" name="Slide Number Placeholder 3"/>
          <p:cNvSpPr>
            <a:spLocks noGrp="1"/>
          </p:cNvSpPr>
          <p:nvPr>
            <p:ph type="sldNum" sz="quarter" idx="10"/>
          </p:nvPr>
        </p:nvSpPr>
        <p:spPr/>
        <p:txBody>
          <a:bodyPr/>
          <a:lstStyle/>
          <a:p>
            <a:fld id="{00EDA26C-85E1-4D29-9B9B-1D0790290E75}" type="slidenum">
              <a:rPr lang="en-GB" smtClean="0"/>
              <a:t>3</a:t>
            </a:fld>
            <a:endParaRPr lang="en-GB"/>
          </a:p>
        </p:txBody>
      </p:sp>
    </p:spTree>
    <p:extLst>
      <p:ext uri="{BB962C8B-B14F-4D97-AF65-F5344CB8AC3E}">
        <p14:creationId xmlns:p14="http://schemas.microsoft.com/office/powerpoint/2010/main" val="325733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Contacts </a:t>
            </a:r>
            <a:r>
              <a:rPr lang="en-GB" sz="1000" b="1" baseline="0" dirty="0"/>
              <a:t>slide</a:t>
            </a:r>
            <a:r>
              <a:rPr lang="en-GB" sz="1000" b="0" baseline="0" dirty="0"/>
              <a:t> [uses Contacts Layout</a:t>
            </a:r>
            <a:r>
              <a:rPr lang="en-GB" sz="1000" dirty="0"/>
              <a:t> option</a:t>
            </a:r>
            <a:r>
              <a:rPr lang="en-GB" sz="1000" baseline="0" dirty="0"/>
              <a:t> when you create a new slide from the ‘Home’ ribbon</a:t>
            </a:r>
            <a:r>
              <a:rPr lang="en-GB" sz="1000" b="0" baseline="0" dirty="0"/>
              <a:t>]</a:t>
            </a:r>
          </a:p>
          <a:p>
            <a:r>
              <a:rPr lang="en-GB" sz="1000" baseline="0" dirty="0"/>
              <a:t>The background colour, brand mark and graphic device on this slide layout are </a:t>
            </a:r>
            <a:r>
              <a:rPr lang="en-GB" sz="1000" baseline="0" dirty="0" err="1"/>
              <a:t>preset</a:t>
            </a:r>
            <a:r>
              <a:rPr lang="en-GB" sz="1000" baseline="0" dirty="0"/>
              <a:t> and should not be altered.</a:t>
            </a:r>
          </a:p>
          <a:p>
            <a:endParaRPr lang="en-GB" sz="1000" b="0" baseline="0" dirty="0"/>
          </a:p>
          <a:p>
            <a:r>
              <a:rPr lang="en-GB" sz="1000" b="0" dirty="0"/>
              <a:t>The title appears in Verdana Bold 36 </a:t>
            </a:r>
            <a:r>
              <a:rPr lang="en-GB" sz="1000" b="0" dirty="0" err="1"/>
              <a:t>pt</a:t>
            </a:r>
            <a:r>
              <a:rPr lang="en-GB" sz="1000" b="0" dirty="0"/>
              <a:t> upper</a:t>
            </a:r>
            <a:r>
              <a:rPr lang="en-GB" sz="1000" b="0" baseline="0" dirty="0"/>
              <a:t> case</a:t>
            </a:r>
            <a:r>
              <a:rPr lang="en-GB" sz="1000" b="0" dirty="0"/>
              <a:t> (white</a:t>
            </a:r>
            <a:r>
              <a:rPr lang="en-GB" sz="1000" b="0" baseline="0" dirty="0"/>
              <a:t>); other contact details should be in Verdana (white) as shown in this example. The contact information appears in Verdana Regular 15 </a:t>
            </a:r>
            <a:r>
              <a:rPr lang="en-GB" sz="1000" b="0" baseline="0" dirty="0" err="1"/>
              <a:t>pt</a:t>
            </a:r>
            <a:r>
              <a:rPr lang="en-GB" sz="1000" b="0" baseline="0" dirty="0"/>
              <a:t> (white) as shown.</a:t>
            </a:r>
            <a:endParaRPr lang="en-GB" sz="100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t>9</a:t>
            </a:fld>
            <a:endParaRPr lang="en-GB"/>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en-US"/>
              <a:t>Click to edit Master title style</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fld id="{F4002C00-1D54-4E8B-930C-B154C12E8F99}" type="datetime1">
              <a:rPr lang="de-DE" smtClean="0"/>
              <a:t>23.12.2022</a:t>
            </a:fld>
            <a:endParaRPr lang="en-GB" dirty="0"/>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0387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4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18D421A-04D7-4CB5-B584-D45621F87BEA}"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5891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5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B262605-5392-45B6-8D5F-7FFD1691469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23315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5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94842D6-3494-431A-BBB7-709A0315C7B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3026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1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AB0BEFF-3DBD-4A6C-B3D1-A178ECDAA59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9167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1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1ABFF6D-1519-4F46-95D6-AA62A2F3E3C1}"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01258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2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8DCB80E-E3A8-429E-B94F-9C975CEDD833}"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7282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EAB8FB2-C26B-4DAB-8327-712414C327C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8501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3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9EBB746-DAA5-45F2-9134-ABF0504967C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4581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3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2C1E2D2-92D6-43C2-B9AE-223DF689EC87}"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5401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4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604175C-E3AF-4FB0-844D-E1916CA7321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47876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GB" noProof="0" dirty="0"/>
              <a:t>CLICK</a:t>
            </a:r>
            <a:r>
              <a:rPr lang="en-US" dirty="0"/>
              <a:t>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E6B217F0-83DA-43F0-9DB1-7C21CC1BFF52}" type="datetime1">
              <a:rPr lang="de-DE" smtClean="0"/>
              <a:t>23.12.2022</a:t>
            </a:fld>
            <a:endParaRPr lang="en-GB" dirty="0"/>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p:txBody>
      </p:sp>
    </p:spTree>
    <p:extLst>
      <p:ext uri="{BB962C8B-B14F-4D97-AF65-F5344CB8AC3E}">
        <p14:creationId xmlns:p14="http://schemas.microsoft.com/office/powerpoint/2010/main" val="366922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4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US" dirty="0"/>
              <a:t>CLICK TO EDIT MASTER TITLE </a:t>
            </a:r>
            <a:r>
              <a:rPr lang="en-GB" noProof="0" dirty="0"/>
              <a:t>STYLE</a:t>
            </a:r>
          </a:p>
        </p:txBody>
      </p:sp>
      <p:sp>
        <p:nvSpPr>
          <p:cNvPr id="4" name="Date Placeholder 3"/>
          <p:cNvSpPr>
            <a:spLocks noGrp="1"/>
          </p:cNvSpPr>
          <p:nvPr>
            <p:ph type="dt" sz="half" idx="10"/>
          </p:nvPr>
        </p:nvSpPr>
        <p:spPr/>
        <p:txBody>
          <a:bodyPr/>
          <a:lstStyle/>
          <a:p>
            <a:fld id="{F8FB09E3-4035-43EF-A2BA-78F5E3BBA931}"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589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5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838BF86-7BCA-48CD-B9D4-C3BCF356BDD2}"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153320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5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2C58D45-8F84-4F50-B1A7-5672C11DA2DE}"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88288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8041F2C-DB2C-43D8-B583-28E8D8FF7CA4}"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4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B8A15DF-A224-403D-97EC-0E74E17DAAAE}"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9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mage Lef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276850"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D067526-F283-43BB-8D6A-17ECC5B4CDC2}"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2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43DA16-6C62-45B0-A13B-AB7C646C765D}"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328006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Me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a:t>Click icon to add picture</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B9D60499-969F-4470-8314-F45C6D30F31B}" type="datetime1">
              <a:rPr lang="de-DE" smtClean="0"/>
              <a:t>23.12.2022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4364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Full-wid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7B8D5F4-DB11-4DB1-961B-970926E57A2B}"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8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Full-wid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a:t>
            </a:r>
            <a:r>
              <a:rPr lang="en-GB" noProof="0" dirty="0"/>
              <a:t>MASTER</a:t>
            </a:r>
            <a:r>
              <a:rPr lang="en-US" dirty="0"/>
              <a:t> TITLE STYLE</a:t>
            </a:r>
            <a:endParaRPr lang="en-GB" dirty="0"/>
          </a:p>
        </p:txBody>
      </p:sp>
      <p:sp>
        <p:nvSpPr>
          <p:cNvPr id="4" name="Date Placeholder 3"/>
          <p:cNvSpPr>
            <a:spLocks noGrp="1"/>
          </p:cNvSpPr>
          <p:nvPr>
            <p:ph type="dt" sz="half" idx="10"/>
          </p:nvPr>
        </p:nvSpPr>
        <p:spPr/>
        <p:txBody>
          <a:bodyPr/>
          <a:lstStyle/>
          <a:p>
            <a:fld id="{AD890DE8-2185-4054-AC03-7FF17149A42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a:xfrm>
            <a:off x="538163" y="1793875"/>
            <a:ext cx="11279187" cy="4302125"/>
          </a:xfrm>
        </p:spPr>
        <p:txBody>
          <a:bodyPr/>
          <a:lstStyle/>
          <a:p>
            <a:r>
              <a:rPr lang="en-US"/>
              <a:t>Click icon to add picture</a:t>
            </a:r>
            <a:endParaRPr lang="en-GB" dirty="0"/>
          </a:p>
        </p:txBody>
      </p:sp>
    </p:spTree>
    <p:extLst>
      <p:ext uri="{BB962C8B-B14F-4D97-AF65-F5344CB8AC3E}">
        <p14:creationId xmlns:p14="http://schemas.microsoft.com/office/powerpoint/2010/main" val="29932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1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F6F7811-8B53-42D0-8803-BC7E7821E002}"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50523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3B765983-A777-4264-AEC8-32B564595A0B}"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en-US"/>
              <a:t>Click icon to add picture</a:t>
            </a:r>
            <a:endParaRPr lang="en-GB" dirty="0"/>
          </a:p>
        </p:txBody>
      </p:sp>
    </p:spTree>
    <p:extLst>
      <p:ext uri="{BB962C8B-B14F-4D97-AF65-F5344CB8AC3E}">
        <p14:creationId xmlns:p14="http://schemas.microsoft.com/office/powerpoint/2010/main" val="3132035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Images Plus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FE7CC603-BCEF-4AB9-9B7B-744D4BD98F8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6D8C868F-0D6A-404B-8D25-E6C6E746B9E7}"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290672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ix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528E1ABB-5010-400B-8BF1-2B95E881C281}"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en-US" noProof="0"/>
              <a:t>Click icon to add picture</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en-US" noProof="0"/>
              <a:t>Click icon to add picture</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4140680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Eight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F0478314-13B8-4731-A9DD-CF663009F76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en-US" noProof="0"/>
              <a:t>Click icon to add picture</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en-US" noProof="0"/>
              <a:t>Click icon to add picture</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en-US" noProof="0"/>
              <a:t>Click icon to add picture</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en-US" noProof="0"/>
              <a:t>Click icon to add picture</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en-US" noProof="0"/>
              <a:t>Click icon to add picture</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76101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Divider Yellow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0DE8CCE3-A917-41D0-97F7-42CF1429C994}"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71339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ivider Yellow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BD3A3039-FD2C-4741-B52D-9A9EFF1023AE}"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27974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Yellow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A9851-2971-4195-AAE2-80377372583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00545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ivider Yellow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10FFE-36B7-4D3B-B563-C89A1E7741E9}"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9701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ivider Yellow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BBD79-7A3F-449B-A066-BE0E1B7B0A5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24649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1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4D571CC-A20A-4DDD-AB24-437F64C79BED}"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76009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70DA4C9A-D120-4F34-A3A9-CC3C6F081C7D}"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2"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381406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12C60BA7-FDFF-4ABB-ADCE-DDC4A24E3178}"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39717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380E75C-E37C-4D17-BB8F-EFC7445177B3}"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757192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Image 4">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D1526EA-1971-4713-A069-0F9E72ACEFA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Tree>
    <p:extLst>
      <p:ext uri="{BB962C8B-B14F-4D97-AF65-F5344CB8AC3E}">
        <p14:creationId xmlns:p14="http://schemas.microsoft.com/office/powerpoint/2010/main" val="280737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Image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a:t>00</a:t>
            </a:r>
          </a:p>
        </p:txBody>
      </p:sp>
      <p:sp>
        <p:nvSpPr>
          <p:cNvPr id="4" name="Date Placeholder 3"/>
          <p:cNvSpPr>
            <a:spLocks noGrp="1"/>
          </p:cNvSpPr>
          <p:nvPr>
            <p:ph type="dt" sz="half" idx="10"/>
          </p:nvPr>
        </p:nvSpPr>
        <p:spPr/>
        <p:txBody>
          <a:bodyPr/>
          <a:lstStyle/>
          <a:p>
            <a:fld id="{50EC5F3F-247D-4BF9-967F-01F32D5EA532}"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4028963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Image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fld id="{58008D51-5724-4647-B28F-E96E8EEFB28F}"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100642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Image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AA7FB646-959B-4B08-A3A1-4066BC639314}"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DIVIDER </a:t>
            </a:r>
            <a:r>
              <a:rPr lang="en-GB" noProof="0" dirty="0"/>
              <a:t>TEXT</a:t>
            </a:r>
          </a:p>
        </p:txBody>
      </p:sp>
    </p:spTree>
    <p:extLst>
      <p:ext uri="{BB962C8B-B14F-4D97-AF65-F5344CB8AC3E}">
        <p14:creationId xmlns:p14="http://schemas.microsoft.com/office/powerpoint/2010/main" val="288213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Image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74BC39CE-911F-47C0-B376-FB9D8BE4A469}"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1578622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Graph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B201BAD-D5EF-4E62-9665-78A85D016DEB}"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27248287-A0D0-4ADD-AD41-2CADE689B327}"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2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04096C5-2852-488B-B21B-287508DB564A}"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953628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Graph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AEE17A2-C014-4726-9BD7-8EFAB38463D7}"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Chart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94EEC6EA-042F-43E8-B4DB-8F69BD965FFD}"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7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B83C6D8-3C9F-4CCC-802F-B304B7F688BB}" type="datetime1">
              <a:rPr lang="de-DE" smtClean="0"/>
              <a:t>23.12.2022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02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7C767089-6B80-467D-A4D2-9CB01B098E9F}" type="datetime1">
              <a:rPr lang="de-DE" smtClean="0"/>
              <a:t>23.12.2022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Yellow">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accent2"/>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C92F132E-C8DC-4030-9E3C-FCEABDE51AE9}" type="datetime1">
              <a:rPr lang="de-DE" smtClean="0"/>
              <a:t>23.12.2022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baseline="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fld id="{D3EE9DA5-A833-46A5-993B-E11778DC50E0}" type="datetime1">
              <a:rPr lang="de-DE" smtClean="0"/>
              <a:t>23.12.2022</a:t>
            </a:fld>
            <a:endParaRPr lang="en-GB"/>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87453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2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7C0E822-DB96-402B-9AE7-10F3F228DD3A}"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1967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3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4ED8D81-50C3-4ACD-A85F-B820EF082F1E}"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9991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3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76AF7454-B348-432D-96DC-30B3C9DBC430}"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4708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4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EBEF78C-1840-40C0-B38D-DC9A55375173}" type="datetime1">
              <a:rPr lang="de-DE" smtClean="0"/>
              <a:t>23.12.2022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2054920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fld id="{CE59744B-BA0B-4D7C-865E-D12DB92B1F64}" type="datetime1">
              <a:rPr lang="de-DE" smtClean="0"/>
              <a:t>23.12.2022</a:t>
            </a:fld>
            <a:endParaRPr lang="en-GB" dirty="0"/>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pPr/>
              <a:t>‹#›</a:t>
            </a:fld>
            <a:endParaRPr lang="en-GB" dirty="0"/>
          </a:p>
        </p:txBody>
      </p:sp>
      <p:pic>
        <p:nvPicPr>
          <p:cNvPr id="11" name="Picture 10"/>
          <p:cNvPicPr>
            <a:picLocks noChangeAspect="1"/>
          </p:cNvPicPr>
          <p:nvPr/>
        </p:nvPicPr>
        <p:blipFill>
          <a:blip r:embed="rId57"/>
          <a:stretch>
            <a:fillRect/>
          </a:stretch>
        </p:blipFill>
        <p:spPr>
          <a:xfrm>
            <a:off x="10389394" y="6444732"/>
            <a:ext cx="1433512" cy="242550"/>
          </a:xfrm>
          <a:prstGeom prst="rect">
            <a:avLst/>
          </a:prstGeom>
        </p:spPr>
      </p:pic>
      <p:sp>
        <p:nvSpPr>
          <p:cNvPr id="8" name="TextBox 7">
            <a:extLst>
              <a:ext uri="{FF2B5EF4-FFF2-40B4-BE49-F238E27FC236}">
                <a16:creationId xmlns:a16="http://schemas.microsoft.com/office/drawing/2014/main" id="{72E24B99-07F2-F62B-2C70-D3A70CB3EC4B}"/>
              </a:ext>
            </a:extLst>
          </p:cNvPr>
          <p:cNvSpPr txBox="1"/>
          <p:nvPr userDrawn="1">
            <p:extLst>
              <p:ext uri="{1162E1C5-73C7-4A58-AE30-91384D911F3F}">
                <p184:classification xmlns:p184="http://schemas.microsoft.com/office/powerpoint/2018/4/main" val="ftr"/>
              </p:ext>
            </p:extLst>
          </p:nvPr>
        </p:nvSpPr>
        <p:spPr>
          <a:xfrm>
            <a:off x="0" y="6705600"/>
            <a:ext cx="9191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to Wipro</a:t>
            </a:r>
          </a:p>
        </p:txBody>
      </p:sp>
    </p:spTree>
    <p:extLst>
      <p:ext uri="{BB962C8B-B14F-4D97-AF65-F5344CB8AC3E}">
        <p14:creationId xmlns:p14="http://schemas.microsoft.com/office/powerpoint/2010/main" val="376451590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3" r:id="rId3"/>
    <p:sldLayoutId id="2147483672" r:id="rId4"/>
    <p:sldLayoutId id="2147483688" r:id="rId5"/>
    <p:sldLayoutId id="2147483689" r:id="rId6"/>
    <p:sldLayoutId id="2147483692" r:id="rId7"/>
    <p:sldLayoutId id="2147483693" r:id="rId8"/>
    <p:sldLayoutId id="2147483696" r:id="rId9"/>
    <p:sldLayoutId id="2147483697" r:id="rId10"/>
    <p:sldLayoutId id="2147483700" r:id="rId11"/>
    <p:sldLayoutId id="2147483701" r:id="rId12"/>
    <p:sldLayoutId id="2147483686" r:id="rId13"/>
    <p:sldLayoutId id="2147483687" r:id="rId14"/>
    <p:sldLayoutId id="2147483690" r:id="rId15"/>
    <p:sldLayoutId id="2147483691" r:id="rId16"/>
    <p:sldLayoutId id="2147483694" r:id="rId17"/>
    <p:sldLayoutId id="2147483695" r:id="rId18"/>
    <p:sldLayoutId id="2147483698" r:id="rId19"/>
    <p:sldLayoutId id="2147483699" r:id="rId20"/>
    <p:sldLayoutId id="2147483702" r:id="rId21"/>
    <p:sldLayoutId id="2147483703" r:id="rId22"/>
    <p:sldLayoutId id="2147483650" r:id="rId23"/>
    <p:sldLayoutId id="2147483663" r:id="rId24"/>
    <p:sldLayoutId id="2147483664" r:id="rId25"/>
    <p:sldLayoutId id="2147483665" r:id="rId26"/>
    <p:sldLayoutId id="2147483704" r:id="rId27"/>
    <p:sldLayoutId id="2147483666" r:id="rId28"/>
    <p:sldLayoutId id="2147483676" r:id="rId29"/>
    <p:sldLayoutId id="2147483667" r:id="rId30"/>
    <p:sldLayoutId id="2147483668" r:id="rId31"/>
    <p:sldLayoutId id="2147483669" r:id="rId32"/>
    <p:sldLayoutId id="2147483670" r:id="rId33"/>
    <p:sldLayoutId id="2147483671" r:id="rId34"/>
    <p:sldLayoutId id="2147483651" r:id="rId35"/>
    <p:sldLayoutId id="2147483657" r:id="rId36"/>
    <p:sldLayoutId id="2147483658" r:id="rId37"/>
    <p:sldLayoutId id="2147483659" r:id="rId38"/>
    <p:sldLayoutId id="2147483660" r:id="rId39"/>
    <p:sldLayoutId id="2147483679" r:id="rId40"/>
    <p:sldLayoutId id="2147483678" r:id="rId41"/>
    <p:sldLayoutId id="2147483680" r:id="rId42"/>
    <p:sldLayoutId id="2147483682" r:id="rId43"/>
    <p:sldLayoutId id="2147483683" r:id="rId44"/>
    <p:sldLayoutId id="2147483681" r:id="rId45"/>
    <p:sldLayoutId id="2147483684" r:id="rId46"/>
    <p:sldLayoutId id="2147483685" r:id="rId47"/>
    <p:sldLayoutId id="2147483707" r:id="rId48"/>
    <p:sldLayoutId id="2147483674" r:id="rId49"/>
    <p:sldLayoutId id="2147483708" r:id="rId50"/>
    <p:sldLayoutId id="2147483675" r:id="rId51"/>
    <p:sldLayoutId id="2147483654" r:id="rId52"/>
    <p:sldLayoutId id="2147483705" r:id="rId53"/>
    <p:sldLayoutId id="2147483706" r:id="rId54"/>
    <p:sldLayoutId id="2147483662" r:id="rId55"/>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Microsoft_Word_97_-_2003_Document.doc"/><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emf"/><Relationship Id="rId12" Type="http://schemas.openxmlformats.org/officeDocument/2006/relationships/oleObject" Target="../embeddings/Microsoft_Word_97_-_2003_Document5.doc"/><Relationship Id="rId2" Type="http://schemas.openxmlformats.org/officeDocument/2006/relationships/oleObject" Target="../embeddings/Microsoft_Word_97_-_2003_Document1.doc"/><Relationship Id="rId1" Type="http://schemas.openxmlformats.org/officeDocument/2006/relationships/slideLayout" Target="../slideLayouts/slideLayout23.xml"/><Relationship Id="rId6" Type="http://schemas.openxmlformats.org/officeDocument/2006/relationships/oleObject" Target="../embeddings/Microsoft_Word_97_-_2003_Document2.doc"/><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Microsoft_Word_97_-_2003_Document4.doc"/><Relationship Id="rId4" Type="http://schemas.openxmlformats.org/officeDocument/2006/relationships/package" Target="../embeddings/Microsoft_Word_Document.docx"/><Relationship Id="rId9" Type="http://schemas.openxmlformats.org/officeDocument/2006/relationships/image" Target="../media/image16.emf"/><Relationship Id="rId14" Type="http://schemas.openxmlformats.org/officeDocument/2006/relationships/oleObject" Target="../embeddings/Microsoft_Word_97_-_2003_Document6.doc"/></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Microsoft_Word_97_-_2003_Document7.doc"/><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de-DE" dirty="0"/>
              <a:t>GTIN (EAN) Management</a:t>
            </a:r>
            <a:br>
              <a:rPr lang="en-GB" altLang="de-DE" dirty="0"/>
            </a:br>
            <a:r>
              <a:rPr lang="en-GB" altLang="de-DE" dirty="0"/>
              <a:t>IN ESOURCING_OVERVIEW</a:t>
            </a:r>
            <a:endParaRPr lang="en-GB" dirty="0"/>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pPr/>
              <a:t>1</a:t>
            </a:fld>
            <a:endParaRPr lang="en-GB" dirty="0"/>
          </a:p>
        </p:txBody>
      </p:sp>
    </p:spTree>
    <p:extLst>
      <p:ext uri="{BB962C8B-B14F-4D97-AF65-F5344CB8AC3E}">
        <p14:creationId xmlns:p14="http://schemas.microsoft.com/office/powerpoint/2010/main" val="287749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a:t>GTIN (EAN) Management</a:t>
            </a:r>
            <a:endParaRPr lang="de-DE" sz="2000" dirty="0"/>
          </a:p>
        </p:txBody>
      </p:sp>
      <p:sp>
        <p:nvSpPr>
          <p:cNvPr id="3" name="Datumsplatzhalter 2"/>
          <p:cNvSpPr>
            <a:spLocks noGrp="1"/>
          </p:cNvSpPr>
          <p:nvPr>
            <p:ph type="dt" sz="half" idx="10"/>
          </p:nvPr>
        </p:nvSpPr>
        <p:spPr/>
        <p:txBody>
          <a:bodyPr/>
          <a:lstStyle/>
          <a:p>
            <a:r>
              <a:rPr lang="en-GB" dirty="0"/>
              <a:t>2022</a:t>
            </a:r>
          </a:p>
        </p:txBody>
      </p:sp>
      <p:sp>
        <p:nvSpPr>
          <p:cNvPr id="4" name="Fußzeilenplatzhalter 3"/>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5" name="Foliennummernplatzhalter 4"/>
          <p:cNvSpPr>
            <a:spLocks noGrp="1"/>
          </p:cNvSpPr>
          <p:nvPr>
            <p:ph type="sldNum" sz="quarter" idx="12"/>
          </p:nvPr>
        </p:nvSpPr>
        <p:spPr/>
        <p:txBody>
          <a:bodyPr/>
          <a:lstStyle/>
          <a:p>
            <a:fld id="{BD5CE54B-C29A-4A25-9174-59FEA10EAC97}" type="slidenum">
              <a:rPr lang="en-GB" smtClean="0"/>
              <a:t>2</a:t>
            </a:fld>
            <a:endParaRPr lang="en-GB"/>
          </a:p>
        </p:txBody>
      </p:sp>
      <p:sp>
        <p:nvSpPr>
          <p:cNvPr id="6" name="Inhaltsplatzhalter 5"/>
          <p:cNvSpPr>
            <a:spLocks noGrp="1"/>
          </p:cNvSpPr>
          <p:nvPr>
            <p:ph idx="1"/>
          </p:nvPr>
        </p:nvSpPr>
        <p:spPr>
          <a:xfrm>
            <a:off x="997528" y="1770186"/>
            <a:ext cx="7215140" cy="2886482"/>
          </a:xfrm>
        </p:spPr>
        <p:txBody>
          <a:bodyPr/>
          <a:lstStyle/>
          <a:p>
            <a:r>
              <a:rPr lang="de-DE" altLang="de-DE" dirty="0"/>
              <a:t>GTIN Definition </a:t>
            </a:r>
          </a:p>
          <a:p>
            <a:r>
              <a:rPr lang="en-US" altLang="de-DE" dirty="0"/>
              <a:t>GTIN </a:t>
            </a:r>
            <a:r>
              <a:rPr lang="de-DE" altLang="de-DE" dirty="0"/>
              <a:t>Status</a:t>
            </a:r>
            <a:endParaRPr lang="en-US" altLang="de-DE" dirty="0"/>
          </a:p>
          <a:p>
            <a:r>
              <a:rPr lang="de-DE" altLang="de-DE" dirty="0"/>
              <a:t>GTIN Management (job aids)</a:t>
            </a:r>
          </a:p>
          <a:p>
            <a:r>
              <a:rPr lang="de-DE" altLang="de-DE" dirty="0"/>
              <a:t>SKU Definition (job aids)</a:t>
            </a:r>
          </a:p>
          <a:p>
            <a:r>
              <a:rPr lang="en-US" altLang="de-DE" dirty="0"/>
              <a:t>Why do we track our own brand articles?</a:t>
            </a:r>
            <a:endParaRPr lang="de-DE" dirty="0"/>
          </a:p>
          <a:p>
            <a:r>
              <a:rPr lang="en-US" altLang="de-DE" dirty="0"/>
              <a:t>How do we track our own brand articles?</a:t>
            </a:r>
            <a:endParaRPr lang="de-DE" dirty="0"/>
          </a:p>
        </p:txBody>
      </p:sp>
      <p:sp>
        <p:nvSpPr>
          <p:cNvPr id="7" name="Textplatzhalter 6"/>
          <p:cNvSpPr>
            <a:spLocks noGrp="1"/>
          </p:cNvSpPr>
          <p:nvPr>
            <p:ph type="body" sz="quarter" idx="13"/>
          </p:nvPr>
        </p:nvSpPr>
        <p:spPr/>
        <p:txBody>
          <a:bodyPr/>
          <a:lstStyle/>
          <a:p>
            <a:r>
              <a:rPr lang="de-DE" dirty="0"/>
              <a:t>01</a:t>
            </a:r>
          </a:p>
          <a:p>
            <a:r>
              <a:rPr lang="de-DE" dirty="0"/>
              <a:t>02</a:t>
            </a:r>
          </a:p>
          <a:p>
            <a:r>
              <a:rPr lang="de-DE" dirty="0"/>
              <a:t>03</a:t>
            </a:r>
          </a:p>
          <a:p>
            <a:r>
              <a:rPr lang="de-DE" dirty="0"/>
              <a:t>04</a:t>
            </a:r>
          </a:p>
          <a:p>
            <a:r>
              <a:rPr lang="de-DE" dirty="0"/>
              <a:t>05</a:t>
            </a:r>
          </a:p>
          <a:p>
            <a:r>
              <a:rPr lang="de-DE" dirty="0"/>
              <a:t>06</a:t>
            </a:r>
          </a:p>
          <a:p>
            <a:endParaRPr lang="de-DE" dirty="0"/>
          </a:p>
        </p:txBody>
      </p:sp>
    </p:spTree>
    <p:extLst>
      <p:ext uri="{BB962C8B-B14F-4D97-AF65-F5344CB8AC3E}">
        <p14:creationId xmlns:p14="http://schemas.microsoft.com/office/powerpoint/2010/main" val="182936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de-DE" dirty="0" err="1"/>
              <a:t>GTIn</a:t>
            </a:r>
            <a:r>
              <a:rPr lang="en-US" altLang="de-DE" dirty="0"/>
              <a:t> </a:t>
            </a:r>
            <a:r>
              <a:rPr lang="de-DE" altLang="de-DE" dirty="0"/>
              <a:t>DefinitioN</a:t>
            </a:r>
            <a:endParaRPr lang="en-GB" dirty="0"/>
          </a:p>
        </p:txBody>
      </p:sp>
      <p:sp>
        <p:nvSpPr>
          <p:cNvPr id="3" name="Content Placeholder 2"/>
          <p:cNvSpPr>
            <a:spLocks noGrp="1"/>
          </p:cNvSpPr>
          <p:nvPr>
            <p:ph idx="1"/>
          </p:nvPr>
        </p:nvSpPr>
        <p:spPr/>
        <p:txBody>
          <a:bodyPr/>
          <a:lstStyle/>
          <a:p>
            <a:endParaRPr lang="en-GB" b="1" dirty="0"/>
          </a:p>
          <a:p>
            <a:r>
              <a:rPr lang="en-US" altLang="de-DE" u="sng" dirty="0"/>
              <a:t>GTIN is also known as EAN</a:t>
            </a:r>
          </a:p>
          <a:p>
            <a:r>
              <a:rPr lang="en-US" altLang="de-DE" b="1" dirty="0"/>
              <a:t>GTIN</a:t>
            </a:r>
            <a:r>
              <a:rPr lang="en-US" altLang="de-DE" dirty="0"/>
              <a:t>: Global Trade Item Number</a:t>
            </a:r>
          </a:p>
          <a:p>
            <a:r>
              <a:rPr lang="en-US" altLang="de-DE" b="1" dirty="0"/>
              <a:t>EAN</a:t>
            </a:r>
            <a:r>
              <a:rPr lang="en-US" altLang="de-DE" dirty="0"/>
              <a:t>:   European Article Number</a:t>
            </a:r>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GB" b="1" dirty="0"/>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3</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075" y="1864733"/>
            <a:ext cx="3249992" cy="21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229" y="4606114"/>
            <a:ext cx="6956425" cy="9874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54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04092"/>
            <a:ext cx="11258062" cy="452641"/>
          </a:xfrm>
        </p:spPr>
        <p:txBody>
          <a:bodyPr/>
          <a:lstStyle/>
          <a:p>
            <a:r>
              <a:rPr lang="de-DE" altLang="de-DE" dirty="0"/>
              <a:t>GTIN Status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23478894"/>
              </p:ext>
            </p:extLst>
          </p:nvPr>
        </p:nvGraphicFramePr>
        <p:xfrm>
          <a:off x="531284" y="1312334"/>
          <a:ext cx="9874250" cy="4578773"/>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7721600">
                  <a:extLst>
                    <a:ext uri="{9D8B030D-6E8A-4147-A177-3AD203B41FA5}">
                      <a16:colId xmlns:a16="http://schemas.microsoft.com/office/drawing/2014/main" val="20001"/>
                    </a:ext>
                  </a:extLst>
                </a:gridCol>
              </a:tblGrid>
              <a:tr h="448733">
                <a:tc>
                  <a:txBody>
                    <a:bodyPr/>
                    <a:lstStyle/>
                    <a:p>
                      <a:pPr algn="ctr"/>
                      <a:r>
                        <a:rPr lang="en-US" sz="1800" b="1" kern="1200" dirty="0">
                          <a:solidFill>
                            <a:schemeClr val="lt1"/>
                          </a:solidFill>
                          <a:effectLst/>
                          <a:latin typeface="+mn-lt"/>
                          <a:ea typeface="+mn-ea"/>
                          <a:cs typeface="+mn-cs"/>
                        </a:rPr>
                        <a:t>GTIN Status</a:t>
                      </a:r>
                      <a:endParaRPr lang="en-US" dirty="0"/>
                    </a:p>
                  </a:txBody>
                  <a:tcPr/>
                </a:tc>
                <a:tc>
                  <a:txBody>
                    <a:bodyPr/>
                    <a:lstStyle/>
                    <a:p>
                      <a:pPr algn="ctr"/>
                      <a:r>
                        <a:rPr lang="en-US" sz="1800" b="1" kern="1200" dirty="0">
                          <a:solidFill>
                            <a:schemeClr val="lt1"/>
                          </a:solidFill>
                          <a:effectLst/>
                          <a:latin typeface="+mn-lt"/>
                          <a:ea typeface="+mn-ea"/>
                          <a:cs typeface="+mn-cs"/>
                        </a:rPr>
                        <a:t>Explanation</a:t>
                      </a:r>
                      <a:endParaRPr lang="en-US" dirty="0"/>
                    </a:p>
                  </a:txBody>
                  <a:tcPr/>
                </a:tc>
                <a:extLst>
                  <a:ext uri="{0D108BD9-81ED-4DB2-BD59-A6C34878D82A}">
                    <a16:rowId xmlns:a16="http://schemas.microsoft.com/office/drawing/2014/main" val="10000"/>
                  </a:ext>
                </a:extLst>
              </a:tr>
              <a:tr h="370840">
                <a:tc>
                  <a:txBody>
                    <a:bodyPr/>
                    <a:lstStyle/>
                    <a:p>
                      <a:pPr algn="l"/>
                      <a:r>
                        <a:rPr lang="en-US" dirty="0"/>
                        <a:t>AVAILABLE</a:t>
                      </a:r>
                    </a:p>
                  </a:txBody>
                  <a:tcPr/>
                </a:tc>
                <a:tc>
                  <a:txBody>
                    <a:bodyPr/>
                    <a:lstStyle/>
                    <a:p>
                      <a:r>
                        <a:rPr lang="en-US" dirty="0"/>
                        <a:t>•The GTIN was not assigned yet to an article, can be assigned</a:t>
                      </a:r>
                    </a:p>
                  </a:txBody>
                  <a:tcPr/>
                </a:tc>
                <a:extLst>
                  <a:ext uri="{0D108BD9-81ED-4DB2-BD59-A6C34878D82A}">
                    <a16:rowId xmlns:a16="http://schemas.microsoft.com/office/drawing/2014/main" val="10001"/>
                  </a:ext>
                </a:extLst>
              </a:tr>
              <a:tr h="370840">
                <a:tc>
                  <a:txBody>
                    <a:bodyPr/>
                    <a:lstStyle/>
                    <a:p>
                      <a:pPr algn="l"/>
                      <a:r>
                        <a:rPr lang="en-US" dirty="0"/>
                        <a:t>ACTIVE</a:t>
                      </a:r>
                    </a:p>
                  </a:txBody>
                  <a:tcPr/>
                </a:tc>
                <a:tc>
                  <a:txBody>
                    <a:bodyPr/>
                    <a:lstStyle/>
                    <a:p>
                      <a:r>
                        <a:rPr lang="en-US" dirty="0"/>
                        <a:t>•The GTIN was already assigned to an article</a:t>
                      </a:r>
                    </a:p>
                  </a:txBody>
                  <a:tcPr/>
                </a:tc>
                <a:extLst>
                  <a:ext uri="{0D108BD9-81ED-4DB2-BD59-A6C34878D82A}">
                    <a16:rowId xmlns:a16="http://schemas.microsoft.com/office/drawing/2014/main" val="10002"/>
                  </a:ext>
                </a:extLst>
              </a:tr>
              <a:tr h="370840">
                <a:tc>
                  <a:txBody>
                    <a:bodyPr/>
                    <a:lstStyle/>
                    <a:p>
                      <a:pPr algn="l"/>
                      <a:r>
                        <a:rPr lang="en-US" dirty="0"/>
                        <a:t>BOOKED</a:t>
                      </a:r>
                    </a:p>
                  </a:txBody>
                  <a:tcPr/>
                </a:tc>
                <a:tc>
                  <a:txBody>
                    <a:bodyPr/>
                    <a:lstStyle/>
                    <a:p>
                      <a:r>
                        <a:rPr lang="en-US" dirty="0"/>
                        <a:t>•The GTIN was reserved/booked for</a:t>
                      </a:r>
                      <a:r>
                        <a:rPr lang="en-US" baseline="0" dirty="0"/>
                        <a:t> a future assignment</a:t>
                      </a:r>
                    </a:p>
                    <a:p>
                      <a:r>
                        <a:rPr lang="en-US" dirty="0"/>
                        <a:t>•Only the user who booked the GTIN will be able to assign it or</a:t>
                      </a:r>
                      <a:r>
                        <a:rPr lang="en-US" baseline="0" dirty="0"/>
                        <a:t> </a:t>
                      </a:r>
                      <a:r>
                        <a:rPr lang="en-US" dirty="0"/>
                        <a:t>we as administrators can expire/unbook the GTIN with the written approval of the one who booked it in the first place</a:t>
                      </a:r>
                    </a:p>
                  </a:txBody>
                  <a:tcPr/>
                </a:tc>
                <a:extLst>
                  <a:ext uri="{0D108BD9-81ED-4DB2-BD59-A6C34878D82A}">
                    <a16:rowId xmlns:a16="http://schemas.microsoft.com/office/drawing/2014/main" val="10003"/>
                  </a:ext>
                </a:extLst>
              </a:tr>
              <a:tr h="370840">
                <a:tc>
                  <a:txBody>
                    <a:bodyPr/>
                    <a:lstStyle/>
                    <a:p>
                      <a:pPr algn="l"/>
                      <a:r>
                        <a:rPr lang="en-US" dirty="0"/>
                        <a:t>EXPIRED</a:t>
                      </a:r>
                    </a:p>
                  </a:txBody>
                  <a:tcPr/>
                </a:tc>
                <a:tc>
                  <a:txBody>
                    <a:bodyPr/>
                    <a:lstStyle/>
                    <a:p>
                      <a:r>
                        <a:rPr lang="en-US" dirty="0"/>
                        <a:t>•We can expire an active or a booked GTIN</a:t>
                      </a:r>
                    </a:p>
                    <a:p>
                      <a:r>
                        <a:rPr lang="en-US" dirty="0"/>
                        <a:t>•This way the GTIN will be available again</a:t>
                      </a:r>
                      <a:r>
                        <a:rPr lang="en-US" baseline="0" dirty="0"/>
                        <a:t> </a:t>
                      </a:r>
                      <a:r>
                        <a:rPr lang="en-US" dirty="0"/>
                        <a:t>for a new assignment</a:t>
                      </a:r>
                    </a:p>
                  </a:txBody>
                  <a:tcPr/>
                </a:tc>
                <a:extLst>
                  <a:ext uri="{0D108BD9-81ED-4DB2-BD59-A6C34878D82A}">
                    <a16:rowId xmlns:a16="http://schemas.microsoft.com/office/drawing/2014/main" val="10004"/>
                  </a:ext>
                </a:extLst>
              </a:tr>
              <a:tr h="370840">
                <a:tc>
                  <a:txBody>
                    <a:bodyPr/>
                    <a:lstStyle/>
                    <a:p>
                      <a:pPr algn="l"/>
                      <a:r>
                        <a:rPr lang="en-US" dirty="0"/>
                        <a:t>INVALID</a:t>
                      </a:r>
                    </a:p>
                  </a:txBody>
                  <a:tcPr/>
                </a:tc>
                <a:tc>
                  <a:txBody>
                    <a:bodyPr/>
                    <a:lstStyle/>
                    <a:p>
                      <a:pPr marL="0" indent="0">
                        <a:buFont typeface="Arial" panose="020B0604020202020204" pitchFamily="34" charset="0"/>
                        <a:buNone/>
                      </a:pPr>
                      <a:r>
                        <a:rPr lang="en-US" dirty="0"/>
                        <a:t>•The GTIN is no more available, cannot be used</a:t>
                      </a:r>
                    </a:p>
                    <a:p>
                      <a:pPr marL="0" indent="0">
                        <a:buFont typeface="Arial" panose="020B0604020202020204" pitchFamily="34" charset="0"/>
                        <a:buNone/>
                      </a:pPr>
                      <a:r>
                        <a:rPr lang="en-US" dirty="0"/>
                        <a:t>•If an article will not be reported anymore, upon confirmation from the business, the GTIN will be changed into this status, so the information will not be transferred to MDW anymore</a:t>
                      </a:r>
                    </a:p>
                  </a:txBody>
                  <a:tcPr/>
                </a:tc>
                <a:extLst>
                  <a:ext uri="{0D108BD9-81ED-4DB2-BD59-A6C34878D82A}">
                    <a16:rowId xmlns:a16="http://schemas.microsoft.com/office/drawing/2014/main" val="10005"/>
                  </a:ext>
                </a:extLst>
              </a:tr>
              <a:tr h="370840">
                <a:tc>
                  <a:txBody>
                    <a:bodyPr/>
                    <a:lstStyle/>
                    <a:p>
                      <a:pPr algn="l"/>
                      <a:r>
                        <a:rPr lang="en-US" dirty="0"/>
                        <a:t>TEMPORARY</a:t>
                      </a:r>
                    </a:p>
                  </a:txBody>
                  <a:tcPr/>
                </a:tc>
                <a:tc>
                  <a:txBody>
                    <a:bodyPr/>
                    <a:lstStyle/>
                    <a:p>
                      <a:r>
                        <a:rPr lang="en-US" dirty="0"/>
                        <a:t>•Status needs to be clarified with the user who set it like</a:t>
                      </a:r>
                      <a:r>
                        <a:rPr lang="en-US" baseline="0" dirty="0"/>
                        <a:t> this</a:t>
                      </a:r>
                      <a:endParaRPr lang="en-US" dirty="0"/>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4</a:t>
            </a:fld>
            <a:endParaRPr lang="en-GB"/>
          </a:p>
        </p:txBody>
      </p:sp>
      <p:graphicFrame>
        <p:nvGraphicFramePr>
          <p:cNvPr id="3" name="Object 2">
            <a:extLst>
              <a:ext uri="{FF2B5EF4-FFF2-40B4-BE49-F238E27FC236}">
                <a16:creationId xmlns:a16="http://schemas.microsoft.com/office/drawing/2014/main" id="{1F9070CC-8186-D10B-64F2-29FBD2A7AADF}"/>
              </a:ext>
            </a:extLst>
          </p:cNvPr>
          <p:cNvGraphicFramePr>
            <a:graphicFrameLocks noChangeAspect="1"/>
          </p:cNvGraphicFramePr>
          <p:nvPr>
            <p:extLst>
              <p:ext uri="{D42A27DB-BD31-4B8C-83A1-F6EECF244321}">
                <p14:modId xmlns:p14="http://schemas.microsoft.com/office/powerpoint/2010/main" val="3555225045"/>
              </p:ext>
            </p:extLst>
          </p:nvPr>
        </p:nvGraphicFramePr>
        <p:xfrm>
          <a:off x="4200618" y="430968"/>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685" progId="Word.Document.8">
                  <p:embed/>
                </p:oleObj>
              </mc:Choice>
              <mc:Fallback>
                <p:oleObj name="Document" showAsIcon="1" r:id="rId2" imgW="914400" imgH="792685" progId="Word.Document.8">
                  <p:embed/>
                  <p:pic>
                    <p:nvPicPr>
                      <p:cNvPr id="0" name=""/>
                      <p:cNvPicPr/>
                      <p:nvPr/>
                    </p:nvPicPr>
                    <p:blipFill>
                      <a:blip r:embed="rId3"/>
                      <a:stretch>
                        <a:fillRect/>
                      </a:stretch>
                    </p:blipFill>
                    <p:spPr>
                      <a:xfrm>
                        <a:off x="4200618" y="43096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562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de-DE" dirty="0"/>
              <a:t>GTIN management</a:t>
            </a:r>
            <a:endParaRPr lang="en-US" dirty="0"/>
          </a:p>
        </p:txBody>
      </p:sp>
      <p:sp>
        <p:nvSpPr>
          <p:cNvPr id="3" name="Content Placeholder 2"/>
          <p:cNvSpPr>
            <a:spLocks noGrp="1"/>
          </p:cNvSpPr>
          <p:nvPr>
            <p:ph idx="1"/>
          </p:nvPr>
        </p:nvSpPr>
        <p:spPr>
          <a:xfrm>
            <a:off x="497665" y="1185333"/>
            <a:ext cx="10441267" cy="4885267"/>
          </a:xfrm>
        </p:spPr>
        <p:txBody>
          <a:bodyPr/>
          <a:lstStyle/>
          <a:p>
            <a:r>
              <a:rPr lang="en-US" altLang="de-DE" u="sng" dirty="0"/>
              <a:t>Please check the following  job aids:</a:t>
            </a:r>
          </a:p>
          <a:p>
            <a:endParaRPr lang="en-US" altLang="de-DE" u="sng" dirty="0"/>
          </a:p>
          <a:p>
            <a:r>
              <a:rPr lang="en-US" altLang="de-DE" b="1" dirty="0"/>
              <a:t>How to book and unbook a GTIN </a:t>
            </a:r>
          </a:p>
          <a:p>
            <a:r>
              <a:rPr lang="en-US" altLang="de-DE" b="1" dirty="0"/>
              <a:t>Multiple GTIN Search    </a:t>
            </a:r>
          </a:p>
          <a:p>
            <a:r>
              <a:rPr lang="en-US" altLang="de-DE" b="1" dirty="0"/>
              <a:t>GTIN assignment with Import/Export functionality</a:t>
            </a:r>
          </a:p>
          <a:p>
            <a:endParaRPr lang="en-US" altLang="de-DE" b="1" dirty="0"/>
          </a:p>
          <a:p>
            <a:r>
              <a:rPr lang="en-US" altLang="de-DE" b="1" dirty="0"/>
              <a:t>GTIN </a:t>
            </a:r>
            <a:r>
              <a:rPr lang="en-US" altLang="de-DE" b="1" dirty="0" err="1"/>
              <a:t>assignment_Automatic_For</a:t>
            </a:r>
            <a:r>
              <a:rPr lang="en-US" altLang="de-DE" b="1" dirty="0"/>
              <a:t> one article</a:t>
            </a:r>
          </a:p>
          <a:p>
            <a:r>
              <a:rPr lang="en-US" altLang="de-DE" b="1" dirty="0"/>
              <a:t>GTIN </a:t>
            </a:r>
            <a:r>
              <a:rPr lang="en-US" altLang="de-DE" b="1" dirty="0" err="1"/>
              <a:t>assignment_Automatic_Mass</a:t>
            </a:r>
            <a:r>
              <a:rPr lang="en-US" altLang="de-DE" b="1" dirty="0"/>
              <a:t> assignment</a:t>
            </a:r>
          </a:p>
          <a:p>
            <a:r>
              <a:rPr lang="en-US" altLang="de-DE" b="1" dirty="0"/>
              <a:t>GTIN </a:t>
            </a:r>
            <a:r>
              <a:rPr lang="en-US" altLang="de-DE" b="1" dirty="0" err="1"/>
              <a:t>assignment_Manual_For</a:t>
            </a:r>
            <a:r>
              <a:rPr lang="en-US" altLang="de-DE" b="1" dirty="0"/>
              <a:t> one article</a:t>
            </a:r>
          </a:p>
          <a:p>
            <a:r>
              <a:rPr lang="en-US" altLang="de-DE" b="1" dirty="0"/>
              <a:t>GTIN </a:t>
            </a:r>
            <a:r>
              <a:rPr lang="en-US" altLang="de-DE" b="1" dirty="0" err="1"/>
              <a:t>assignment_Manual_Mass</a:t>
            </a:r>
            <a:r>
              <a:rPr lang="en-US" altLang="de-DE" b="1" dirty="0"/>
              <a:t> assignment</a:t>
            </a:r>
          </a:p>
          <a:p>
            <a:endParaRPr lang="en-US" altLang="de-DE" b="1" dirty="0"/>
          </a:p>
          <a:p>
            <a:r>
              <a:rPr lang="en-US" altLang="de-DE" b="1" dirty="0"/>
              <a:t>  </a:t>
            </a:r>
          </a:p>
          <a:p>
            <a:endParaRPr lang="en-US" dirty="0"/>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5</a:t>
            </a:fld>
            <a:endParaRPr lang="en-GB"/>
          </a:p>
        </p:txBody>
      </p:sp>
      <p:graphicFrame>
        <p:nvGraphicFramePr>
          <p:cNvPr id="7" name="Object 6">
            <a:extLst>
              <a:ext uri="{FF2B5EF4-FFF2-40B4-BE49-F238E27FC236}">
                <a16:creationId xmlns:a16="http://schemas.microsoft.com/office/drawing/2014/main" id="{BDF1DB9B-12D8-295D-EE20-A29CCE29E9EA}"/>
              </a:ext>
            </a:extLst>
          </p:cNvPr>
          <p:cNvGraphicFramePr>
            <a:graphicFrameLocks noChangeAspect="1"/>
          </p:cNvGraphicFramePr>
          <p:nvPr>
            <p:extLst>
              <p:ext uri="{D42A27DB-BD31-4B8C-83A1-F6EECF244321}">
                <p14:modId xmlns:p14="http://schemas.microsoft.com/office/powerpoint/2010/main" val="3285377016"/>
              </p:ext>
            </p:extLst>
          </p:nvPr>
        </p:nvGraphicFramePr>
        <p:xfrm>
          <a:off x="6424569" y="1469760"/>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685" progId="Word.Document.8">
                  <p:embed/>
                </p:oleObj>
              </mc:Choice>
              <mc:Fallback>
                <p:oleObj name="Document" showAsIcon="1" r:id="rId2" imgW="914400" imgH="792685" progId="Word.Document.8">
                  <p:embed/>
                  <p:pic>
                    <p:nvPicPr>
                      <p:cNvPr id="0" name=""/>
                      <p:cNvPicPr/>
                      <p:nvPr/>
                    </p:nvPicPr>
                    <p:blipFill>
                      <a:blip r:embed="rId3"/>
                      <a:stretch>
                        <a:fillRect/>
                      </a:stretch>
                    </p:blipFill>
                    <p:spPr>
                      <a:xfrm>
                        <a:off x="6424569" y="1469760"/>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4BC8E35-9AC8-C244-94B0-CD3303224BB8}"/>
              </a:ext>
            </a:extLst>
          </p:cNvPr>
          <p:cNvGraphicFramePr>
            <a:graphicFrameLocks noChangeAspect="1"/>
          </p:cNvGraphicFramePr>
          <p:nvPr>
            <p:extLst>
              <p:ext uri="{D42A27DB-BD31-4B8C-83A1-F6EECF244321}">
                <p14:modId xmlns:p14="http://schemas.microsoft.com/office/powerpoint/2010/main" val="2003901962"/>
              </p:ext>
            </p:extLst>
          </p:nvPr>
        </p:nvGraphicFramePr>
        <p:xfrm>
          <a:off x="8115669" y="2168524"/>
          <a:ext cx="914400" cy="792163"/>
        </p:xfrm>
        <a:graphic>
          <a:graphicData uri="http://schemas.openxmlformats.org/presentationml/2006/ole">
            <mc:AlternateContent xmlns:mc="http://schemas.openxmlformats.org/markup-compatibility/2006">
              <mc:Choice xmlns:v="urn:schemas-microsoft-com:vml" Requires="v">
                <p:oleObj name="Document" showAsIcon="1" r:id="rId4" imgW="914400" imgH="792685" progId="Word.Document.12">
                  <p:embed/>
                </p:oleObj>
              </mc:Choice>
              <mc:Fallback>
                <p:oleObj name="Document" showAsIcon="1" r:id="rId4" imgW="914400" imgH="792685" progId="Word.Document.12">
                  <p:embed/>
                  <p:pic>
                    <p:nvPicPr>
                      <p:cNvPr id="0" name=""/>
                      <p:cNvPicPr/>
                      <p:nvPr/>
                    </p:nvPicPr>
                    <p:blipFill>
                      <a:blip r:embed="rId5"/>
                      <a:stretch>
                        <a:fillRect/>
                      </a:stretch>
                    </p:blipFill>
                    <p:spPr>
                      <a:xfrm>
                        <a:off x="8115669" y="2168524"/>
                        <a:ext cx="914400" cy="7921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565608B-9113-3A87-0C33-1B73A925EE16}"/>
              </a:ext>
            </a:extLst>
          </p:cNvPr>
          <p:cNvGraphicFramePr>
            <a:graphicFrameLocks noChangeAspect="1"/>
          </p:cNvGraphicFramePr>
          <p:nvPr>
            <p:extLst>
              <p:ext uri="{D42A27DB-BD31-4B8C-83A1-F6EECF244321}">
                <p14:modId xmlns:p14="http://schemas.microsoft.com/office/powerpoint/2010/main" val="1283715899"/>
              </p:ext>
            </p:extLst>
          </p:nvPr>
        </p:nvGraphicFramePr>
        <p:xfrm>
          <a:off x="9694333" y="2833158"/>
          <a:ext cx="914400" cy="792163"/>
        </p:xfrm>
        <a:graphic>
          <a:graphicData uri="http://schemas.openxmlformats.org/presentationml/2006/ole">
            <mc:AlternateContent xmlns:mc="http://schemas.openxmlformats.org/markup-compatibility/2006">
              <mc:Choice xmlns:v="urn:schemas-microsoft-com:vml" Requires="v">
                <p:oleObj name="Document" showAsIcon="1" r:id="rId6" imgW="914400" imgH="792685" progId="Word.Document.8">
                  <p:embed/>
                </p:oleObj>
              </mc:Choice>
              <mc:Fallback>
                <p:oleObj name="Document" showAsIcon="1" r:id="rId6" imgW="914400" imgH="792685" progId="Word.Document.8">
                  <p:embed/>
                  <p:pic>
                    <p:nvPicPr>
                      <p:cNvPr id="0" name=""/>
                      <p:cNvPicPr/>
                      <p:nvPr/>
                    </p:nvPicPr>
                    <p:blipFill>
                      <a:blip r:embed="rId7"/>
                      <a:stretch>
                        <a:fillRect/>
                      </a:stretch>
                    </p:blipFill>
                    <p:spPr>
                      <a:xfrm>
                        <a:off x="9694333" y="2833158"/>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55A46C-E5D8-F607-5038-764A4BB3F5D2}"/>
              </a:ext>
            </a:extLst>
          </p:cNvPr>
          <p:cNvGraphicFramePr>
            <a:graphicFrameLocks noChangeAspect="1"/>
          </p:cNvGraphicFramePr>
          <p:nvPr>
            <p:extLst>
              <p:ext uri="{D42A27DB-BD31-4B8C-83A1-F6EECF244321}">
                <p14:modId xmlns:p14="http://schemas.microsoft.com/office/powerpoint/2010/main" val="2109271780"/>
              </p:ext>
            </p:extLst>
          </p:nvPr>
        </p:nvGraphicFramePr>
        <p:xfrm>
          <a:off x="5638800" y="3032125"/>
          <a:ext cx="914400" cy="792163"/>
        </p:xfrm>
        <a:graphic>
          <a:graphicData uri="http://schemas.openxmlformats.org/presentationml/2006/ole">
            <mc:AlternateContent xmlns:mc="http://schemas.openxmlformats.org/markup-compatibility/2006">
              <mc:Choice xmlns:v="urn:schemas-microsoft-com:vml" Requires="v">
                <p:oleObj name="Document" showAsIcon="1" r:id="rId8" imgW="914400" imgH="792685" progId="Word.Document.8">
                  <p:embed/>
                </p:oleObj>
              </mc:Choice>
              <mc:Fallback>
                <p:oleObj name="Document" showAsIcon="1" r:id="rId8" imgW="914400" imgH="792685" progId="Word.Document.8">
                  <p:embed/>
                  <p:pic>
                    <p:nvPicPr>
                      <p:cNvPr id="0" name=""/>
                      <p:cNvPicPr/>
                      <p:nvPr/>
                    </p:nvPicPr>
                    <p:blipFill>
                      <a:blip r:embed="rId9"/>
                      <a:stretch>
                        <a:fillRect/>
                      </a:stretch>
                    </p:blipFill>
                    <p:spPr>
                      <a:xfrm>
                        <a:off x="5638800" y="3032125"/>
                        <a:ext cx="914400" cy="7921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CA2DC01-999D-1B8A-1C89-9BAFE3CDB6AA}"/>
              </a:ext>
            </a:extLst>
          </p:cNvPr>
          <p:cNvGraphicFramePr>
            <a:graphicFrameLocks noChangeAspect="1"/>
          </p:cNvGraphicFramePr>
          <p:nvPr>
            <p:extLst>
              <p:ext uri="{D42A27DB-BD31-4B8C-83A1-F6EECF244321}">
                <p14:modId xmlns:p14="http://schemas.microsoft.com/office/powerpoint/2010/main" val="898348971"/>
              </p:ext>
            </p:extLst>
          </p:nvPr>
        </p:nvGraphicFramePr>
        <p:xfrm>
          <a:off x="8186691" y="4285588"/>
          <a:ext cx="914400" cy="792163"/>
        </p:xfrm>
        <a:graphic>
          <a:graphicData uri="http://schemas.openxmlformats.org/presentationml/2006/ole">
            <mc:AlternateContent xmlns:mc="http://schemas.openxmlformats.org/markup-compatibility/2006">
              <mc:Choice xmlns:v="urn:schemas-microsoft-com:vml" Requires="v">
                <p:oleObj name="Document" showAsIcon="1" r:id="rId10" imgW="914400" imgH="792685" progId="Word.Document.8">
                  <p:embed/>
                </p:oleObj>
              </mc:Choice>
              <mc:Fallback>
                <p:oleObj name="Document" showAsIcon="1" r:id="rId10" imgW="914400" imgH="792685" progId="Word.Document.8">
                  <p:embed/>
                  <p:pic>
                    <p:nvPicPr>
                      <p:cNvPr id="0" name=""/>
                      <p:cNvPicPr/>
                      <p:nvPr/>
                    </p:nvPicPr>
                    <p:blipFill>
                      <a:blip r:embed="rId11"/>
                      <a:stretch>
                        <a:fillRect/>
                      </a:stretch>
                    </p:blipFill>
                    <p:spPr>
                      <a:xfrm>
                        <a:off x="8186691" y="4285588"/>
                        <a:ext cx="914400" cy="7921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D56D5C8-6033-FA7F-1008-6A817B5E0E77}"/>
              </a:ext>
            </a:extLst>
          </p:cNvPr>
          <p:cNvGraphicFramePr>
            <a:graphicFrameLocks noChangeAspect="1"/>
          </p:cNvGraphicFramePr>
          <p:nvPr>
            <p:extLst>
              <p:ext uri="{D42A27DB-BD31-4B8C-83A1-F6EECF244321}">
                <p14:modId xmlns:p14="http://schemas.microsoft.com/office/powerpoint/2010/main" val="1090248701"/>
              </p:ext>
            </p:extLst>
          </p:nvPr>
        </p:nvGraphicFramePr>
        <p:xfrm>
          <a:off x="9237133" y="4767791"/>
          <a:ext cx="914400" cy="792163"/>
        </p:xfrm>
        <a:graphic>
          <a:graphicData uri="http://schemas.openxmlformats.org/presentationml/2006/ole">
            <mc:AlternateContent xmlns:mc="http://schemas.openxmlformats.org/markup-compatibility/2006">
              <mc:Choice xmlns:v="urn:schemas-microsoft-com:vml" Requires="v">
                <p:oleObj name="Document" showAsIcon="1" r:id="rId12" imgW="914400" imgH="792685" progId="Word.Document.8">
                  <p:embed/>
                </p:oleObj>
              </mc:Choice>
              <mc:Fallback>
                <p:oleObj name="Document" showAsIcon="1" r:id="rId12" imgW="914400" imgH="792685" progId="Word.Document.8">
                  <p:embed/>
                  <p:pic>
                    <p:nvPicPr>
                      <p:cNvPr id="0" name=""/>
                      <p:cNvPicPr/>
                      <p:nvPr/>
                    </p:nvPicPr>
                    <p:blipFill>
                      <a:blip r:embed="rId13"/>
                      <a:stretch>
                        <a:fillRect/>
                      </a:stretch>
                    </p:blipFill>
                    <p:spPr>
                      <a:xfrm>
                        <a:off x="9237133" y="4767791"/>
                        <a:ext cx="914400" cy="7921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EEB45DE-DE29-3556-D883-098C0DF3367B}"/>
              </a:ext>
            </a:extLst>
          </p:cNvPr>
          <p:cNvGraphicFramePr>
            <a:graphicFrameLocks noChangeAspect="1"/>
          </p:cNvGraphicFramePr>
          <p:nvPr>
            <p:extLst>
              <p:ext uri="{D42A27DB-BD31-4B8C-83A1-F6EECF244321}">
                <p14:modId xmlns:p14="http://schemas.microsoft.com/office/powerpoint/2010/main" val="1562872056"/>
              </p:ext>
            </p:extLst>
          </p:nvPr>
        </p:nvGraphicFramePr>
        <p:xfrm>
          <a:off x="6851561" y="3625321"/>
          <a:ext cx="914400" cy="792163"/>
        </p:xfrm>
        <a:graphic>
          <a:graphicData uri="http://schemas.openxmlformats.org/presentationml/2006/ole">
            <mc:AlternateContent xmlns:mc="http://schemas.openxmlformats.org/markup-compatibility/2006">
              <mc:Choice xmlns:v="urn:schemas-microsoft-com:vml" Requires="v">
                <p:oleObj name="Document" showAsIcon="1" r:id="rId14" imgW="914400" imgH="792685" progId="Word.Document.8">
                  <p:embed/>
                </p:oleObj>
              </mc:Choice>
              <mc:Fallback>
                <p:oleObj name="Document" showAsIcon="1" r:id="rId14" imgW="914400" imgH="792685" progId="Word.Document.8">
                  <p:embed/>
                  <p:pic>
                    <p:nvPicPr>
                      <p:cNvPr id="0" name=""/>
                      <p:cNvPicPr/>
                      <p:nvPr/>
                    </p:nvPicPr>
                    <p:blipFill>
                      <a:blip r:embed="rId15"/>
                      <a:stretch>
                        <a:fillRect/>
                      </a:stretch>
                    </p:blipFill>
                    <p:spPr>
                      <a:xfrm>
                        <a:off x="6851561" y="362532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80532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sku</a:t>
            </a:r>
            <a:r>
              <a:rPr lang="en-US" dirty="0"/>
              <a:t> definition</a:t>
            </a:r>
          </a:p>
        </p:txBody>
      </p:sp>
      <p:sp>
        <p:nvSpPr>
          <p:cNvPr id="3" name="Content Placeholder 2"/>
          <p:cNvSpPr>
            <a:spLocks noGrp="1"/>
          </p:cNvSpPr>
          <p:nvPr>
            <p:ph idx="1"/>
          </p:nvPr>
        </p:nvSpPr>
        <p:spPr/>
        <p:txBody>
          <a:bodyPr/>
          <a:lstStyle/>
          <a:p>
            <a:r>
              <a:rPr lang="en-US" b="1" u="sng" dirty="0"/>
              <a:t>SKU: Stock Keeping Unit</a:t>
            </a:r>
          </a:p>
          <a:p>
            <a:r>
              <a:rPr lang="en-US" dirty="0"/>
              <a:t>In order to be able to assign GTINs, firstly you will need to create the SKUs for each article</a:t>
            </a:r>
          </a:p>
          <a:p>
            <a:r>
              <a:rPr lang="en-US" altLang="de-DE" dirty="0"/>
              <a:t> </a:t>
            </a:r>
          </a:p>
          <a:p>
            <a:endParaRPr lang="en-US" altLang="de-DE" dirty="0"/>
          </a:p>
          <a:p>
            <a:r>
              <a:rPr lang="en-US" altLang="de-DE" dirty="0"/>
              <a:t> </a:t>
            </a:r>
            <a:r>
              <a:rPr lang="en-US" altLang="de-DE" u="sng" dirty="0"/>
              <a:t>Please check the following  job aid</a:t>
            </a:r>
            <a:r>
              <a:rPr lang="en-US" altLang="de-DE" dirty="0"/>
              <a:t>:</a:t>
            </a:r>
          </a:p>
          <a:p>
            <a:r>
              <a:rPr lang="en-US" b="1" dirty="0"/>
              <a:t> How to create and copy SKU</a:t>
            </a:r>
          </a:p>
          <a:p>
            <a:endParaRPr lang="en-US" dirty="0"/>
          </a:p>
        </p:txBody>
      </p:sp>
      <p:sp>
        <p:nvSpPr>
          <p:cNvPr id="4" name="Date Placeholder 3"/>
          <p:cNvSpPr>
            <a:spLocks noGrp="1"/>
          </p:cNvSpPr>
          <p:nvPr>
            <p:ph type="dt" sz="half" idx="10"/>
          </p:nvPr>
        </p:nvSpPr>
        <p:spPr>
          <a:xfrm>
            <a:off x="799452" y="6579086"/>
            <a:ext cx="626746" cy="216000"/>
          </a:xfrm>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6</a:t>
            </a:fld>
            <a:endParaRPr lang="en-GB"/>
          </a:p>
        </p:txBody>
      </p:sp>
      <p:graphicFrame>
        <p:nvGraphicFramePr>
          <p:cNvPr id="8" name="Object 7">
            <a:extLst>
              <a:ext uri="{FF2B5EF4-FFF2-40B4-BE49-F238E27FC236}">
                <a16:creationId xmlns:a16="http://schemas.microsoft.com/office/drawing/2014/main" id="{725F42F3-5657-C787-1C78-32CEA744D7D7}"/>
              </a:ext>
            </a:extLst>
          </p:cNvPr>
          <p:cNvGraphicFramePr>
            <a:graphicFrameLocks noChangeAspect="1"/>
          </p:cNvGraphicFramePr>
          <p:nvPr>
            <p:extLst>
              <p:ext uri="{D42A27DB-BD31-4B8C-83A1-F6EECF244321}">
                <p14:modId xmlns:p14="http://schemas.microsoft.com/office/powerpoint/2010/main" val="1112816909"/>
              </p:ext>
            </p:extLst>
          </p:nvPr>
        </p:nvGraphicFramePr>
        <p:xfrm>
          <a:off x="1839157" y="4390408"/>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685" progId="Word.Document.8">
                  <p:embed/>
                </p:oleObj>
              </mc:Choice>
              <mc:Fallback>
                <p:oleObj name="Document" showAsIcon="1" r:id="rId2" imgW="914400" imgH="792685" progId="Word.Document.8">
                  <p:embed/>
                  <p:pic>
                    <p:nvPicPr>
                      <p:cNvPr id="0" name=""/>
                      <p:cNvPicPr/>
                      <p:nvPr/>
                    </p:nvPicPr>
                    <p:blipFill>
                      <a:blip r:embed="rId3"/>
                      <a:stretch>
                        <a:fillRect/>
                      </a:stretch>
                    </p:blipFill>
                    <p:spPr>
                      <a:xfrm>
                        <a:off x="1839157" y="439040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6620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de-DE" dirty="0"/>
              <a:t>Why do we track our own brand articles?</a:t>
            </a:r>
            <a:endParaRPr lang="en-US" dirty="0"/>
          </a:p>
        </p:txBody>
      </p:sp>
      <p:sp>
        <p:nvSpPr>
          <p:cNvPr id="3" name="Content Placeholder 2"/>
          <p:cNvSpPr>
            <a:spLocks noGrp="1"/>
          </p:cNvSpPr>
          <p:nvPr>
            <p:ph idx="1"/>
          </p:nvPr>
        </p:nvSpPr>
        <p:spPr>
          <a:xfrm>
            <a:off x="540000" y="1354667"/>
            <a:ext cx="8432550" cy="4741333"/>
          </a:xfrm>
        </p:spPr>
        <p:txBody>
          <a:bodyPr/>
          <a:lstStyle/>
          <a:p>
            <a:pPr algn="just">
              <a:defRPr/>
            </a:pPr>
            <a:r>
              <a:rPr lang="en-US" dirty="0"/>
              <a:t>All common sourced articled should be tracked via GTINs, so we can see the profitability of the Own Brand articles on article level. MDW is providing reports in order to be able to see these information and be able to take the best business decisions.</a:t>
            </a:r>
            <a:endParaRPr lang="en-US" altLang="de-DE" dirty="0"/>
          </a:p>
          <a:p>
            <a:endParaRPr lang="en-US" dirty="0"/>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7</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76" y="2272597"/>
            <a:ext cx="7488832" cy="383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6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de-DE" dirty="0"/>
              <a:t>How do we track our own brand articles?</a:t>
            </a:r>
            <a:endParaRPr lang="en-US" dirty="0"/>
          </a:p>
        </p:txBody>
      </p:sp>
      <p:sp>
        <p:nvSpPr>
          <p:cNvPr id="3" name="Content Placeholder 2"/>
          <p:cNvSpPr>
            <a:spLocks noGrp="1"/>
          </p:cNvSpPr>
          <p:nvPr>
            <p:ph idx="1"/>
          </p:nvPr>
        </p:nvSpPr>
        <p:spPr>
          <a:xfrm>
            <a:off x="499533" y="1354667"/>
            <a:ext cx="8473017" cy="4851400"/>
          </a:xfrm>
        </p:spPr>
        <p:txBody>
          <a:bodyPr/>
          <a:lstStyle/>
          <a:p>
            <a:pPr>
              <a:spcBef>
                <a:spcPct val="50000"/>
              </a:spcBef>
            </a:pPr>
            <a:r>
              <a:rPr lang="en-US" altLang="de-DE" dirty="0"/>
              <a:t>To manage the common sourcing activities, the status of the COBM assortment in the countries has to be transparent to the Product Managers in Düsseldorf.</a:t>
            </a:r>
          </a:p>
          <a:p>
            <a:r>
              <a:rPr lang="en-US" altLang="de-DE" dirty="0"/>
              <a:t>The GTIN assignment for an article will only be possible in the Article Management module as soon as the awarding of the article has been done by the Product Manager.</a:t>
            </a:r>
          </a:p>
          <a:p>
            <a:endParaRPr lang="en-US" altLang="de-DE" dirty="0"/>
          </a:p>
          <a:p>
            <a:r>
              <a:rPr lang="en-US" altLang="de-DE" dirty="0">
                <a:cs typeface="Arial" charset="0"/>
              </a:rPr>
              <a:t>The renegotiation of articles is essential for the GTIN Management.</a:t>
            </a:r>
          </a:p>
          <a:p>
            <a:pPr marL="304800" indent="-304800">
              <a:buFont typeface="Wingdings" pitchFamily="2" charset="2"/>
              <a:buAutoNum type="arabicPeriod"/>
            </a:pPr>
            <a:r>
              <a:rPr lang="en-US" altLang="de-DE" b="1" u="sng" dirty="0"/>
              <a:t>If the same supplier is awarded:</a:t>
            </a:r>
          </a:p>
          <a:p>
            <a:r>
              <a:rPr lang="en-US" altLang="de-DE" dirty="0"/>
              <a:t>The system will copy the SKUs from the previous version of the article.</a:t>
            </a:r>
          </a:p>
          <a:p>
            <a:r>
              <a:rPr lang="en-US" altLang="de-DE" dirty="0"/>
              <a:t>The systems will also take over the GTINs assigned to the previous version of the article.</a:t>
            </a:r>
          </a:p>
          <a:p>
            <a:r>
              <a:rPr lang="en-US" altLang="de-DE" dirty="0">
                <a:cs typeface="Arial" charset="0"/>
              </a:rPr>
              <a:t>The Packaging Specialist can still decide whether the GTINs should be kept or if he would like to assign new GTINs.</a:t>
            </a:r>
          </a:p>
          <a:p>
            <a:pPr marL="304800" indent="-304800">
              <a:buFont typeface="Wingdings" pitchFamily="2" charset="2"/>
              <a:buAutoNum type="arabicPeriod" startAt="2"/>
            </a:pPr>
            <a:r>
              <a:rPr lang="en-US" altLang="de-DE" b="1" u="sng" dirty="0"/>
              <a:t>If a new supplier has been awarded:</a:t>
            </a:r>
          </a:p>
          <a:p>
            <a:r>
              <a:rPr lang="en-US" altLang="de-DE" dirty="0"/>
              <a:t>The system will copy the SKUs from the previous version of the article.</a:t>
            </a:r>
          </a:p>
          <a:p>
            <a:r>
              <a:rPr lang="en-US" altLang="de-DE" dirty="0"/>
              <a:t>The system will </a:t>
            </a:r>
            <a:r>
              <a:rPr lang="en-US" altLang="de-DE" dirty="0">
                <a:solidFill>
                  <a:srgbClr val="555555"/>
                </a:solidFill>
              </a:rPr>
              <a:t>NOT</a:t>
            </a:r>
            <a:r>
              <a:rPr lang="en-US" altLang="de-DE" dirty="0"/>
              <a:t> take over the GTINs assigned to the previous version of the article.</a:t>
            </a:r>
          </a:p>
          <a:p>
            <a:endParaRPr lang="en-US" dirty="0"/>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8</a:t>
            </a:fld>
            <a:endParaRPr lang="en-GB"/>
          </a:p>
        </p:txBody>
      </p:sp>
    </p:spTree>
    <p:extLst>
      <p:ext uri="{BB962C8B-B14F-4D97-AF65-F5344CB8AC3E}">
        <p14:creationId xmlns:p14="http://schemas.microsoft.com/office/powerpoint/2010/main" val="6002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33535"/>
            <a:ext cx="10296525" cy="594360"/>
          </a:xfrm>
        </p:spPr>
        <p:txBody>
          <a:bodyPr/>
          <a:lstStyle/>
          <a:p>
            <a:r>
              <a:rPr lang="en-GB" dirty="0"/>
              <a:t>CONTACTS</a:t>
            </a:r>
          </a:p>
        </p:txBody>
      </p:sp>
      <p:sp>
        <p:nvSpPr>
          <p:cNvPr id="3" name="Subtitle 2"/>
          <p:cNvSpPr>
            <a:spLocks noGrp="1"/>
          </p:cNvSpPr>
          <p:nvPr>
            <p:ph type="subTitle" idx="1"/>
          </p:nvPr>
        </p:nvSpPr>
        <p:spPr>
          <a:xfrm>
            <a:off x="1524000" y="2986321"/>
            <a:ext cx="8401050" cy="3010438"/>
          </a:xfrm>
        </p:spPr>
        <p:txBody>
          <a:bodyPr/>
          <a:lstStyle/>
          <a:p>
            <a:r>
              <a:rPr lang="en-US" altLang="de-DE" sz="1600" dirty="0"/>
              <a:t>Offer Solution Services</a:t>
            </a:r>
          </a:p>
          <a:p>
            <a:endParaRPr lang="en-US" sz="1600" u="sng" dirty="0"/>
          </a:p>
          <a:p>
            <a:r>
              <a:rPr lang="en-US" altLang="de-DE" sz="1600" dirty="0"/>
              <a:t>Hotline:              +49 211 969 4747</a:t>
            </a:r>
          </a:p>
          <a:p>
            <a:r>
              <a:rPr lang="en-US" altLang="de-DE" sz="1600" dirty="0"/>
              <a:t>Mo. – Thu.: 	08:00 to 18:00 CET </a:t>
            </a:r>
          </a:p>
          <a:p>
            <a:r>
              <a:rPr lang="en-US" altLang="de-DE" sz="1600" dirty="0"/>
              <a:t>Fri.:		08:00 to 16:00 CET</a:t>
            </a:r>
          </a:p>
          <a:p>
            <a:endParaRPr lang="en-GB" dirty="0"/>
          </a:p>
          <a:p>
            <a:r>
              <a:rPr lang="en-GB" dirty="0"/>
              <a:t>esourcing@sourcingsupport.de</a:t>
            </a:r>
          </a:p>
        </p:txBody>
      </p:sp>
      <p:sp>
        <p:nvSpPr>
          <p:cNvPr id="4" name="Date Placeholder 3"/>
          <p:cNvSpPr>
            <a:spLocks noGrp="1"/>
          </p:cNvSpPr>
          <p:nvPr>
            <p:ph type="dt" sz="half" idx="10"/>
          </p:nvPr>
        </p:nvSpPr>
        <p:spPr/>
        <p:txBody>
          <a:bodyPr/>
          <a:lstStyle/>
          <a:p>
            <a:r>
              <a:rPr lang="de-DE" dirty="0"/>
              <a:t>2022</a:t>
            </a:r>
            <a:endParaRPr lang="en-GB" dirty="0"/>
          </a:p>
        </p:txBody>
      </p:sp>
      <p:sp>
        <p:nvSpPr>
          <p:cNvPr id="5" name="Footer Placeholder 4"/>
          <p:cNvSpPr>
            <a:spLocks noGrp="1"/>
          </p:cNvSpPr>
          <p:nvPr>
            <p:ph type="ftr" sz="quarter" idx="11"/>
          </p:nvPr>
        </p:nvSpPr>
        <p:spPr/>
        <p:txBody>
          <a:bodyPr/>
          <a:lstStyle/>
          <a:p>
            <a:r>
              <a:rPr lang="en-US" dirty="0"/>
              <a:t> METRO AG  GTIN (EAN) Management in </a:t>
            </a:r>
            <a:r>
              <a:rPr lang="en-US" dirty="0" err="1"/>
              <a:t>eSourcing_Overview</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9</a:t>
            </a:fld>
            <a:endParaRPr lang="en-GB"/>
          </a:p>
        </p:txBody>
      </p:sp>
    </p:spTree>
    <p:extLst>
      <p:ext uri="{BB962C8B-B14F-4D97-AF65-F5344CB8AC3E}">
        <p14:creationId xmlns:p14="http://schemas.microsoft.com/office/powerpoint/2010/main" val="356735779"/>
      </p:ext>
    </p:extLst>
  </p:cSld>
  <p:clrMapOvr>
    <a:masterClrMapping/>
  </p:clrMapOvr>
</p:sld>
</file>

<file path=ppt/theme/theme1.xml><?xml version="1.0" encoding="utf-8"?>
<a:theme xmlns:a="http://schemas.openxmlformats.org/drawingml/2006/main" name="PPTMaster_MetroAG_EN_16x9 (1)">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54" id="{DBC1B722-712E-D24B-8DC3-91A097D40490}" vid="{CCB11CE5-2B20-654A-B162-E787584B4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PPTMaster_MetroAG_EN_16x9 (1)</Template>
  <TotalTime>9</TotalTime>
  <Words>1377</Words>
  <Application>Microsoft Office PowerPoint</Application>
  <PresentationFormat>Widescreen</PresentationFormat>
  <Paragraphs>142</Paragraphs>
  <Slides>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6" baseType="lpstr">
      <vt:lpstr>Arial</vt:lpstr>
      <vt:lpstr>Calibri</vt:lpstr>
      <vt:lpstr>Verdana</vt:lpstr>
      <vt:lpstr>Wingdings</vt:lpstr>
      <vt:lpstr>PPTMaster_MetroAG_EN_16x9 (1)</vt:lpstr>
      <vt:lpstr>Microsoft Word 97 - 2003 Document</vt:lpstr>
      <vt:lpstr>Microsoft Word Document</vt:lpstr>
      <vt:lpstr>GTIN (EAN) Management IN ESOURCING_OVERVIEW</vt:lpstr>
      <vt:lpstr>GTIN (EAN) Management</vt:lpstr>
      <vt:lpstr>GTIn DefinitioN</vt:lpstr>
      <vt:lpstr>GTIN Status</vt:lpstr>
      <vt:lpstr>GTIN management</vt:lpstr>
      <vt:lpstr>sku definition</vt:lpstr>
      <vt:lpstr>Why do we track our own brand articles?</vt:lpstr>
      <vt:lpstr>How do we track our own brand articles?</vt:lpstr>
      <vt:lpstr>CONTACTS</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VERDANA BOLD 36 pt</dc:title>
  <dc:creator>Miklos-Grigercsik, Szidonia</dc:creator>
  <cp:lastModifiedBy>Szidonia Miklos-Grigercsik</cp:lastModifiedBy>
  <cp:revision>45</cp:revision>
  <cp:lastPrinted>2017-01-31T10:06:21Z</cp:lastPrinted>
  <dcterms:created xsi:type="dcterms:W3CDTF">2020-04-21T16:53:56Z</dcterms:created>
  <dcterms:modified xsi:type="dcterms:W3CDTF">2022-12-23T11:06:01Z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65b3423-ec78-4b3c-9693-96b88a3857c2_Enabled">
    <vt:lpwstr>true</vt:lpwstr>
  </property>
  <property fmtid="{D5CDD505-2E9C-101B-9397-08002B2CF9AE}" pid="3" name="MSIP_Label_f65b3423-ec78-4b3c-9693-96b88a3857c2_SetDate">
    <vt:lpwstr>2022-12-23T10:56:18Z</vt:lpwstr>
  </property>
  <property fmtid="{D5CDD505-2E9C-101B-9397-08002B2CF9AE}" pid="4" name="MSIP_Label_f65b3423-ec78-4b3c-9693-96b88a3857c2_Method">
    <vt:lpwstr>Privileged</vt:lpwstr>
  </property>
  <property fmtid="{D5CDD505-2E9C-101B-9397-08002B2CF9AE}" pid="5" name="MSIP_Label_f65b3423-ec78-4b3c-9693-96b88a3857c2_Name">
    <vt:lpwstr>Internal to Wipro</vt:lpwstr>
  </property>
  <property fmtid="{D5CDD505-2E9C-101B-9397-08002B2CF9AE}" pid="6" name="MSIP_Label_f65b3423-ec78-4b3c-9693-96b88a3857c2_SiteId">
    <vt:lpwstr>258ac4e4-146a-411e-9dc8-79a9e12fd6da</vt:lpwstr>
  </property>
  <property fmtid="{D5CDD505-2E9C-101B-9397-08002B2CF9AE}" pid="7" name="MSIP_Label_f65b3423-ec78-4b3c-9693-96b88a3857c2_ActionId">
    <vt:lpwstr>894bfc60-e247-49ff-8240-7dec40f5e5e3</vt:lpwstr>
  </property>
  <property fmtid="{D5CDD505-2E9C-101B-9397-08002B2CF9AE}" pid="8" name="MSIP_Label_f65b3423-ec78-4b3c-9693-96b88a3857c2_ContentBits">
    <vt:lpwstr>2</vt:lpwstr>
  </property>
  <property fmtid="{D5CDD505-2E9C-101B-9397-08002B2CF9AE}" pid="9" name="ClassificationContentMarkingFooterLocations">
    <vt:lpwstr>PPTMaster_MetroAG_EN_16x9 (1):8</vt:lpwstr>
  </property>
  <property fmtid="{D5CDD505-2E9C-101B-9397-08002B2CF9AE}" pid="10" name="ClassificationContentMarkingFooterText">
    <vt:lpwstr>Internal to Wipro</vt:lpwstr>
  </property>
</Properties>
</file>