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4"/>
    <p:sldMasterId id="2147483680" r:id="rId5"/>
    <p:sldMasterId id="2147483692" r:id="rId6"/>
    <p:sldMasterId id="2147483704" r:id="rId7"/>
    <p:sldMasterId id="2147483716" r:id="rId8"/>
    <p:sldMasterId id="2147483730" r:id="rId9"/>
    <p:sldMasterId id="2147483756" r:id="rId10"/>
    <p:sldMasterId id="2147483798" r:id="rId11"/>
    <p:sldMasterId id="2147483812" r:id="rId12"/>
  </p:sldMasterIdLst>
  <p:notesMasterIdLst>
    <p:notesMasterId r:id="rId37"/>
  </p:notesMasterIdLst>
  <p:handoutMasterIdLst>
    <p:handoutMasterId r:id="rId38"/>
  </p:handoutMasterIdLst>
  <p:sldIdLst>
    <p:sldId id="728" r:id="rId13"/>
    <p:sldId id="708" r:id="rId14"/>
    <p:sldId id="745" r:id="rId15"/>
    <p:sldId id="747" r:id="rId16"/>
    <p:sldId id="711" r:id="rId17"/>
    <p:sldId id="727" r:id="rId18"/>
    <p:sldId id="740" r:id="rId19"/>
    <p:sldId id="742" r:id="rId20"/>
    <p:sldId id="713" r:id="rId21"/>
    <p:sldId id="739" r:id="rId22"/>
    <p:sldId id="709" r:id="rId23"/>
    <p:sldId id="710" r:id="rId24"/>
    <p:sldId id="741" r:id="rId25"/>
    <p:sldId id="743" r:id="rId26"/>
    <p:sldId id="744" r:id="rId27"/>
    <p:sldId id="746" r:id="rId28"/>
    <p:sldId id="755" r:id="rId29"/>
    <p:sldId id="748" r:id="rId30"/>
    <p:sldId id="749" r:id="rId31"/>
    <p:sldId id="750" r:id="rId32"/>
    <p:sldId id="751" r:id="rId33"/>
    <p:sldId id="752" r:id="rId34"/>
    <p:sldId id="753" r:id="rId35"/>
    <p:sldId id="754" r:id="rId36"/>
  </p:sldIdLst>
  <p:sldSz cx="9145588" cy="5145088"/>
  <p:notesSz cx="6808788" cy="9940925"/>
  <p:defaultTextStyle>
    <a:defPPr>
      <a:defRPr lang="de-DE"/>
    </a:defPPr>
    <a:lvl1pPr algn="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C5E6FF"/>
    <a:srgbClr val="C7E3E9"/>
    <a:srgbClr val="A7C9FF"/>
    <a:srgbClr val="A7BEFF"/>
    <a:srgbClr val="A7B1FF"/>
    <a:srgbClr val="9BB5FF"/>
    <a:srgbClr val="8BA9FF"/>
    <a:srgbClr val="9FB8FF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262" autoAdjust="0"/>
    <p:restoredTop sz="95880" autoAdjust="0"/>
  </p:normalViewPr>
  <p:slideViewPr>
    <p:cSldViewPr snapToGrid="0">
      <p:cViewPr varScale="1">
        <p:scale>
          <a:sx n="85" d="100"/>
          <a:sy n="85" d="100"/>
        </p:scale>
        <p:origin x="36" y="42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0"/>
    </p:cViewPr>
  </p:sorterViewPr>
  <p:notesViewPr>
    <p:cSldViewPr snapToGrid="0">
      <p:cViewPr varScale="1">
        <p:scale>
          <a:sx n="52" d="100"/>
          <a:sy n="52" d="100"/>
        </p:scale>
        <p:origin x="-2670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2210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79" y="0"/>
            <a:ext cx="2950583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992"/>
            <a:ext cx="2952210" cy="4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79" y="9444992"/>
            <a:ext cx="2950583" cy="4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18DF471-8802-42F5-B0F5-C53186757E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00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2210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79" y="0"/>
            <a:ext cx="2950583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49300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30" y="4722496"/>
            <a:ext cx="5445729" cy="44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224"/>
            <a:ext cx="2952210" cy="4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79" y="9440224"/>
            <a:ext cx="2950583" cy="4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9" tIns="46134" rIns="92269" bIns="4613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9871FA0-9A13-4023-B7B0-68305E2190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5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871FA0-9A13-4023-B7B0-68305E2190E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15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image" Target="../media/image18.jpe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13.emf"/><Relationship Id="rId2" Type="http://schemas.openxmlformats.org/officeDocument/2006/relationships/tags" Target="../tags/tag11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19.xml"/><Relationship Id="rId19" Type="http://schemas.openxmlformats.org/officeDocument/2006/relationships/oleObject" Target="../embeddings/oleObject15.bin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18.jpe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13.emf"/><Relationship Id="rId2" Type="http://schemas.openxmlformats.org/officeDocument/2006/relationships/tags" Target="../tags/tag124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32.xml"/><Relationship Id="rId19" Type="http://schemas.openxmlformats.org/officeDocument/2006/relationships/oleObject" Target="../embeddings/oleObject17.bin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image" Target="../media/image18.jpe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../media/image13.emf"/><Relationship Id="rId2" Type="http://schemas.openxmlformats.org/officeDocument/2006/relationships/tags" Target="../tags/tag13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12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45.xml"/><Relationship Id="rId19" Type="http://schemas.openxmlformats.org/officeDocument/2006/relationships/oleObject" Target="../embeddings/oleObject19.bin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18.jpe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13.emf"/><Relationship Id="rId2" Type="http://schemas.openxmlformats.org/officeDocument/2006/relationships/tags" Target="../tags/tag150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13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58.xml"/><Relationship Id="rId19" Type="http://schemas.openxmlformats.org/officeDocument/2006/relationships/oleObject" Target="../embeddings/oleObject21.bin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18.jpe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13.emf"/><Relationship Id="rId2" Type="http://schemas.openxmlformats.org/officeDocument/2006/relationships/tags" Target="../tags/tag163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4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71.xml"/><Relationship Id="rId19" Type="http://schemas.openxmlformats.org/officeDocument/2006/relationships/oleObject" Target="../embeddings/oleObject23.bin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image" Target="../media/image18.jpeg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13.emf"/><Relationship Id="rId2" Type="http://schemas.openxmlformats.org/officeDocument/2006/relationships/tags" Target="../tags/tag176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15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84.xml"/><Relationship Id="rId19" Type="http://schemas.openxmlformats.org/officeDocument/2006/relationships/oleObject" Target="../embeddings/oleObject25.bin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image" Target="../media/image18.jpe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image" Target="../media/image13.emf"/><Relationship Id="rId2" Type="http://schemas.openxmlformats.org/officeDocument/2006/relationships/tags" Target="../tags/tag189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6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97.xml"/><Relationship Id="rId19" Type="http://schemas.openxmlformats.org/officeDocument/2006/relationships/oleObject" Target="../embeddings/oleObject27.bin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image" Target="../media/image18.jpe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image" Target="../media/image13.emf"/><Relationship Id="rId2" Type="http://schemas.openxmlformats.org/officeDocument/2006/relationships/tags" Target="../tags/tag20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17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5" Type="http://schemas.openxmlformats.org/officeDocument/2006/relationships/tags" Target="../tags/tag205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210.xml"/><Relationship Id="rId19" Type="http://schemas.openxmlformats.org/officeDocument/2006/relationships/oleObject" Target="../embeddings/oleObject29.bin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7.xml"/><Relationship Id="rId12" Type="http://schemas.openxmlformats.org/officeDocument/2006/relationships/image" Target="../media/image17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image" Target="../media/image16.jpeg"/><Relationship Id="rId5" Type="http://schemas.openxmlformats.org/officeDocument/2006/relationships/tags" Target="../tags/tag14.xml"/><Relationship Id="rId10" Type="http://schemas.openxmlformats.org/officeDocument/2006/relationships/image" Target="../media/image13.emf"/><Relationship Id="rId4" Type="http://schemas.openxmlformats.org/officeDocument/2006/relationships/tags" Target="../tags/tag13.xml"/><Relationship Id="rId9" Type="http://schemas.openxmlformats.org/officeDocument/2006/relationships/oleObject" Target="../embeddings/oleObject2.bin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8.xml"/><Relationship Id="rId12" Type="http://schemas.openxmlformats.org/officeDocument/2006/relationships/image" Target="../media/image17.jpeg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image" Target="../media/image16.jpeg"/><Relationship Id="rId5" Type="http://schemas.openxmlformats.org/officeDocument/2006/relationships/tags" Target="../tags/tag40.xml"/><Relationship Id="rId10" Type="http://schemas.openxmlformats.org/officeDocument/2006/relationships/image" Target="../media/image13.emf"/><Relationship Id="rId4" Type="http://schemas.openxmlformats.org/officeDocument/2006/relationships/tags" Target="../tags/tag39.xml"/><Relationship Id="rId9" Type="http://schemas.openxmlformats.org/officeDocument/2006/relationships/oleObject" Target="../embeddings/oleObject4.bin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4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53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jpe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9.xml"/><Relationship Id="rId17" Type="http://schemas.openxmlformats.org/officeDocument/2006/relationships/oleObject" Target="../embeddings/oleObject7.bin"/><Relationship Id="rId2" Type="http://schemas.openxmlformats.org/officeDocument/2006/relationships/tags" Target="../tags/tag6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image" Target="../media/image18.jpeg"/><Relationship Id="rId10" Type="http://schemas.openxmlformats.org/officeDocument/2006/relationships/tags" Target="../tags/tag71.xml"/><Relationship Id="rId19" Type="http://schemas.openxmlformats.org/officeDocument/2006/relationships/image" Target="../media/image17.jpe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13.emf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oleObject" Target="../embeddings/oleObject9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18.jpeg"/><Relationship Id="rId2" Type="http://schemas.openxmlformats.org/officeDocument/2006/relationships/tags" Target="../tags/tag73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oleObject" Target="../embeddings/oleObject8.bin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18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13.emf"/><Relationship Id="rId2" Type="http://schemas.openxmlformats.org/officeDocument/2006/relationships/tags" Target="../tags/tag85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8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93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18.jpe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13.emf"/><Relationship Id="rId2" Type="http://schemas.openxmlformats.org/officeDocument/2006/relationships/tags" Target="../tags/tag98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9.v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106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Präsentation_groß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63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508125" y="3830640"/>
            <a:ext cx="0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" y="4838700"/>
            <a:ext cx="8218488" cy="20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07375" y="4838700"/>
            <a:ext cx="938213" cy="20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2997" y="1006484"/>
            <a:ext cx="384079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9950">
              <a:defRPr>
                <a:solidFill>
                  <a:schemeClr val="tx1"/>
                </a:solidFill>
                <a:latin typeface="Arial" charset="0"/>
              </a:defRPr>
            </a:lvl1pPr>
            <a:lvl2pPr marL="455613" algn="l" defTabSz="869950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69950">
              <a:defRPr>
                <a:solidFill>
                  <a:schemeClr val="tx1"/>
                </a:solidFill>
                <a:latin typeface="Arial" charset="0"/>
              </a:defRPr>
            </a:lvl3pPr>
            <a:lvl4pPr marL="1370013" algn="l" defTabSz="86995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69950">
              <a:defRPr>
                <a:solidFill>
                  <a:schemeClr val="tx1"/>
                </a:solidFill>
                <a:latin typeface="Arial" charset="0"/>
              </a:defRPr>
            </a:lvl5pPr>
            <a:lvl6pPr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b="1">
                <a:solidFill>
                  <a:schemeClr val="tx2"/>
                </a:solidFill>
              </a:rPr>
              <a:t>ZUM HANDELN GESCHAFFEN</a:t>
            </a:r>
            <a:r>
              <a:rPr lang="de-DE" sz="3200" b="1">
                <a:solidFill>
                  <a:srgbClr val="E2001A"/>
                </a:solidFill>
              </a:rPr>
              <a:t>.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033472" y="2133600"/>
            <a:ext cx="7153275" cy="1943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4400" b="1">
              <a:solidFill>
                <a:schemeClr val="bg1"/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050925" y="4146550"/>
            <a:ext cx="7135813" cy="6146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 sz="2400">
              <a:solidFill>
                <a:schemeClr val="bg1"/>
              </a:solidFill>
            </a:endParaRPr>
          </a:p>
        </p:txBody>
      </p:sp>
      <p:pic>
        <p:nvPicPr>
          <p:cNvPr id="9" name="Picture 30" descr="METRO_SYSTEMS_Logo_RGB_RZ2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34963"/>
            <a:ext cx="2698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0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6764003" y="1111251"/>
            <a:ext cx="14863428" cy="7301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0608-8639-4CCA-9D73-F57D16C975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4710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2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17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9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" name="Picture 17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6" y="480911"/>
            <a:ext cx="8916948" cy="30777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86" y="1188462"/>
            <a:ext cx="4377630" cy="443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86" y="1631660"/>
            <a:ext cx="4377630" cy="1617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985" y="1188462"/>
            <a:ext cx="4379350" cy="443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985" y="1631660"/>
            <a:ext cx="4379350" cy="1617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7530B120-705F-426C-9E2A-000E106C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00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5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7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D41CB332-FB45-4CAE-8E14-CBFD35B2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86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7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4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8AF68189-9486-4D7C-A88D-3F584C6A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55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0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7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6" y="461105"/>
            <a:ext cx="3259572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644" y="204852"/>
            <a:ext cx="5538691" cy="2134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6" y="1076659"/>
            <a:ext cx="3259572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FA8864A3-ED24-400B-8CCF-BA0F4AA5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3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0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7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982" y="3718970"/>
            <a:ext cx="5944632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982" y="459724"/>
            <a:ext cx="5944632" cy="118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982" y="4026746"/>
            <a:ext cx="5944632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AD8BC007-30FE-4EF4-AC1C-659EBC563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095460" y="1111197"/>
            <a:ext cx="10869642" cy="92630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4FCED773-4A3A-43F8-86A8-853136DA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4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9678" y="294175"/>
            <a:ext cx="1231106" cy="173289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38871" y="294175"/>
            <a:ext cx="5052281" cy="173289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A36E6488-45D0-40A5-BB4C-35EE1D208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22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9138" y="254622"/>
            <a:ext cx="7664723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109459" y="1111197"/>
            <a:ext cx="7664723" cy="295466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8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DC42F60B-9339-4F5E-BE33-A6E694108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43650" y="341313"/>
            <a:ext cx="1846659" cy="17351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3370" y="341313"/>
            <a:ext cx="5837880" cy="17351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BDCF-628E-4769-AB0C-02F021944C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29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30" y="4428110"/>
            <a:ext cx="733552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5968" y="4868787"/>
            <a:ext cx="5041187" cy="2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</a:rPr>
              <a:t>MAKRO Cash &amp; Carry PL</a:t>
            </a:r>
            <a:endParaRPr lang="de-DE" altLang="de-DE" sz="1000">
              <a:solidFill>
                <a:srgbClr val="0000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735354" y="4949775"/>
            <a:ext cx="2086337" cy="121481"/>
            <a:chOff x="4242" y="4156"/>
            <a:chExt cx="1314" cy="102"/>
          </a:xfrm>
        </p:grpSpPr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242" y="4156"/>
              <a:ext cx="62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115000"/>
                </a:lnSpc>
                <a:defRPr/>
              </a:pPr>
              <a:r>
                <a:rPr kumimoji="1" lang="en-GB" sz="1000">
                  <a:solidFill>
                    <a:srgbClr val="1A3C7B"/>
                  </a:solidFill>
                </a:rPr>
                <a:t>Member</a:t>
              </a:r>
              <a:r>
                <a:rPr kumimoji="1" lang="de-DE" sz="1000">
                  <a:solidFill>
                    <a:srgbClr val="1A3C7B"/>
                  </a:solidFill>
                </a:rPr>
                <a:t> of </a:t>
              </a:r>
              <a:endParaRPr kumimoji="1" lang="en-GB" sz="1000" b="1">
                <a:solidFill>
                  <a:srgbClr val="1A3C7B"/>
                </a:solidFill>
              </a:endParaRPr>
            </a:p>
          </p:txBody>
        </p:sp>
        <p:pic>
          <p:nvPicPr>
            <p:cNvPr id="8" name="Picture 27" descr="9941_MG_Logo_2010_ohneClaim_RGB[1]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4"/>
            <a:stretch>
              <a:fillRect/>
            </a:stretch>
          </p:blipFill>
          <p:spPr bwMode="auto">
            <a:xfrm>
              <a:off x="4885" y="4183"/>
              <a:ext cx="67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7" y="2418906"/>
            <a:ext cx="6335225" cy="7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319" y="186986"/>
            <a:ext cx="1009825" cy="357298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/>
            <a:endParaRPr lang="en-US" altLang="de-DE" sz="1800">
              <a:solidFill>
                <a:srgbClr val="00000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22328" y="186986"/>
            <a:ext cx="8499363" cy="357298"/>
            <a:chOff x="203" y="157"/>
            <a:chExt cx="5353" cy="300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04" y="159"/>
              <a:ext cx="5352" cy="295"/>
            </a:xfrm>
            <a:prstGeom prst="rect">
              <a:avLst/>
            </a:prstGeom>
            <a:solidFill>
              <a:srgbClr val="FB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spcAft>
                  <a:spcPct val="25000"/>
                </a:spcAft>
              </a:pPr>
              <a:endParaRPr lang="en-US" altLang="de-DE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203" y="157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/>
              <a:endParaRPr lang="en-US" altLang="de-DE" sz="1800">
                <a:solidFill>
                  <a:srgbClr val="000000"/>
                </a:solidFill>
              </a:endParaRPr>
            </a:p>
          </p:txBody>
        </p:sp>
        <p:pic>
          <p:nvPicPr>
            <p:cNvPr id="14" name="Picture 14" descr="makro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240"/>
              <a:ext cx="4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323906" y="4868778"/>
            <a:ext cx="84977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916" y="2003033"/>
            <a:ext cx="6336813" cy="353943"/>
          </a:xfrm>
        </p:spPr>
        <p:txBody>
          <a:bodyPr anchor="b">
            <a:spAutoFit/>
          </a:bodyPr>
          <a:lstStyle>
            <a:lvl1pPr algn="r">
              <a:defRPr/>
            </a:lvl1pPr>
          </a:lstStyle>
          <a:p>
            <a:pPr lvl="0"/>
            <a:r>
              <a:rPr lang="de-DE" noProof="0"/>
              <a:t>Click to edit Master title style</a:t>
            </a:r>
          </a:p>
        </p:txBody>
      </p:sp>
      <p:sp>
        <p:nvSpPr>
          <p:cNvPr id="6149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314389" y="3183523"/>
            <a:ext cx="6336813" cy="1009962"/>
          </a:xfrm>
        </p:spPr>
        <p:txBody>
          <a:bodyPr/>
          <a:lstStyle>
            <a:lvl1pPr marL="0" indent="0" algn="r">
              <a:defRPr/>
            </a:lvl1pPr>
          </a:lstStyle>
          <a:p>
            <a:pPr lvl="0"/>
            <a:r>
              <a:rPr lang="de-D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9499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4293CCF-6541-4272-8E5A-3A7EAE0837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85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02187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A3586DE-9221-47AA-A0D0-FE169423E9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745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97" y="1349404"/>
            <a:ext cx="4161560" cy="3450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183" y="1349404"/>
            <a:ext cx="4163148" cy="3450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69710FE-E696-450D-A05F-4ABE0127E7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58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9" y="206043"/>
            <a:ext cx="8231029" cy="857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1"/>
            <a:ext cx="4040890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1" y="1151690"/>
            <a:ext cx="4042477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1" y="1631661"/>
            <a:ext cx="4042477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5493576-7C0C-462C-8BA2-397279C377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80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20A805C2-E644-4C66-8A52-C79BB1405D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244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D735CAE-235E-421A-80D2-380FBED9DA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7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9" y="204860"/>
            <a:ext cx="3008835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1"/>
            <a:ext cx="5112638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9" y="1076659"/>
            <a:ext cx="3008835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A61822F1-C307-4491-A66C-119FC0BFAF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6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3947" y="1111258"/>
            <a:ext cx="7075487" cy="144283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714D-62BA-4441-8359-4FF6D326A1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18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5"/>
            <a:ext cx="5487353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7DF61FAF-5EEA-4592-A688-176E835AB5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44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7A86332-27A8-400F-A510-0C65355A62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73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238" y="616934"/>
            <a:ext cx="2124444" cy="418276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916" y="616934"/>
            <a:ext cx="6220905" cy="418276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CCD741A3-7BC9-4B1C-8DAC-F020C1B8D9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236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30" y="4428110"/>
            <a:ext cx="733552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5968" y="4868787"/>
            <a:ext cx="5041187" cy="2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</a:rPr>
              <a:t>MAKRO Cash &amp; Carry PL</a:t>
            </a:r>
            <a:endParaRPr lang="de-DE" altLang="de-DE" sz="1000">
              <a:solidFill>
                <a:srgbClr val="0000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735354" y="4949775"/>
            <a:ext cx="2086337" cy="121481"/>
            <a:chOff x="4242" y="4156"/>
            <a:chExt cx="1314" cy="102"/>
          </a:xfrm>
        </p:grpSpPr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242" y="4156"/>
              <a:ext cx="62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115000"/>
                </a:lnSpc>
                <a:defRPr/>
              </a:pPr>
              <a:r>
                <a:rPr kumimoji="1" lang="en-GB" sz="1000">
                  <a:solidFill>
                    <a:srgbClr val="1A3C7B"/>
                  </a:solidFill>
                </a:rPr>
                <a:t>Member</a:t>
              </a:r>
              <a:r>
                <a:rPr kumimoji="1" lang="de-DE" sz="1000">
                  <a:solidFill>
                    <a:srgbClr val="1A3C7B"/>
                  </a:solidFill>
                </a:rPr>
                <a:t> of </a:t>
              </a:r>
              <a:endParaRPr kumimoji="1" lang="en-GB" sz="1000" b="1">
                <a:solidFill>
                  <a:srgbClr val="1A3C7B"/>
                </a:solidFill>
              </a:endParaRPr>
            </a:p>
          </p:txBody>
        </p:sp>
        <p:pic>
          <p:nvPicPr>
            <p:cNvPr id="8" name="Picture 27" descr="9941_MG_Logo_2010_ohneClaim_RGB[1]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4"/>
            <a:stretch>
              <a:fillRect/>
            </a:stretch>
          </p:blipFill>
          <p:spPr bwMode="auto">
            <a:xfrm>
              <a:off x="4885" y="4183"/>
              <a:ext cx="67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7" y="2418906"/>
            <a:ext cx="6335225" cy="7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319" y="186986"/>
            <a:ext cx="1009825" cy="357298"/>
          </a:xfrm>
          <a:prstGeom prst="rect">
            <a:avLst/>
          </a:prstGeom>
          <a:solidFill>
            <a:srgbClr val="1A3C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/>
            <a:endParaRPr lang="en-US" altLang="de-DE" sz="1800">
              <a:solidFill>
                <a:srgbClr val="00000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22328" y="186986"/>
            <a:ext cx="8499363" cy="357298"/>
            <a:chOff x="203" y="157"/>
            <a:chExt cx="5353" cy="300"/>
          </a:xfrm>
        </p:grpSpPr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204" y="159"/>
              <a:ext cx="5352" cy="295"/>
            </a:xfrm>
            <a:prstGeom prst="rect">
              <a:avLst/>
            </a:prstGeom>
            <a:solidFill>
              <a:srgbClr val="FB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spcAft>
                  <a:spcPct val="25000"/>
                </a:spcAft>
              </a:pPr>
              <a:endParaRPr lang="en-US" altLang="de-DE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auto">
            <a:xfrm>
              <a:off x="203" y="157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/>
              <a:endParaRPr lang="en-US" altLang="de-DE" sz="1800">
                <a:solidFill>
                  <a:srgbClr val="000000"/>
                </a:solidFill>
              </a:endParaRPr>
            </a:p>
          </p:txBody>
        </p:sp>
        <p:pic>
          <p:nvPicPr>
            <p:cNvPr id="14" name="Picture 14" descr="makro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240"/>
              <a:ext cx="4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323906" y="4868778"/>
            <a:ext cx="84977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916" y="2003033"/>
            <a:ext cx="6336813" cy="353943"/>
          </a:xfrm>
        </p:spPr>
        <p:txBody>
          <a:bodyPr anchor="b">
            <a:spAutoFit/>
          </a:bodyPr>
          <a:lstStyle>
            <a:lvl1pPr algn="r">
              <a:defRPr/>
            </a:lvl1pPr>
          </a:lstStyle>
          <a:p>
            <a:pPr lvl="0"/>
            <a:r>
              <a:rPr lang="de-DE" noProof="0"/>
              <a:t>Click to edit Master title style</a:t>
            </a:r>
          </a:p>
        </p:txBody>
      </p:sp>
      <p:sp>
        <p:nvSpPr>
          <p:cNvPr id="6149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314389" y="3183523"/>
            <a:ext cx="6336813" cy="1009962"/>
          </a:xfrm>
        </p:spPr>
        <p:txBody>
          <a:bodyPr/>
          <a:lstStyle>
            <a:lvl1pPr marL="0" indent="0" algn="r">
              <a:defRPr/>
            </a:lvl1pPr>
          </a:lstStyle>
          <a:p>
            <a:pPr lvl="0"/>
            <a:r>
              <a:rPr lang="de-D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19239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F5AEF88-5249-4F92-943A-D62E676909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561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02187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AEA6B31-57CD-44C8-9DC5-5D3FA7BBB3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8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8197" y="1349404"/>
            <a:ext cx="4161560" cy="3450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183" y="1349404"/>
            <a:ext cx="4163148" cy="3450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0600D56-1500-4348-82E5-DDCD2CCEEE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270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9" y="206043"/>
            <a:ext cx="8231029" cy="857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1"/>
            <a:ext cx="4040890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1" y="1151690"/>
            <a:ext cx="4042477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1" y="1631661"/>
            <a:ext cx="4042477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8E727A7-475B-4FB7-A96F-1A6F072154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2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F829D1A-213A-4609-B53B-487101DF40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7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A6780B1-8DA2-433A-B043-43F519C2F3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51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22" y="3306762"/>
            <a:ext cx="7773987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22" y="2937432"/>
            <a:ext cx="7773987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BCCAA-85B3-4FC5-AD30-1A170C8C6E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55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9" y="204860"/>
            <a:ext cx="3008835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1"/>
            <a:ext cx="5112638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9" y="1076659"/>
            <a:ext cx="3008835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7193A6A-27CF-4372-B098-2FCF174F7E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815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5"/>
            <a:ext cx="5487353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0CBA0FE-E930-4435-94EC-37A51BD092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772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BD854720-3B2C-401C-AFD8-504BA7D510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23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238" y="616934"/>
            <a:ext cx="2124444" cy="418276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916" y="616934"/>
            <a:ext cx="6220905" cy="418276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4893905-FE10-4BF7-8F1C-5B3494980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50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919" y="1598321"/>
            <a:ext cx="7773750" cy="110285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38" y="2915558"/>
            <a:ext cx="6401912" cy="53860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4386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9361" y="2571354"/>
            <a:ext cx="7759460" cy="183896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449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3036892"/>
            <a:ext cx="7773750" cy="26930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742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19361" y="2571353"/>
            <a:ext cx="3802723" cy="1862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4510" y="2571353"/>
            <a:ext cx="3804311" cy="1862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8637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206043"/>
            <a:ext cx="8231029" cy="857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1093052"/>
            <a:ext cx="4040890" cy="538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156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0" y="1093052"/>
            <a:ext cx="4042477" cy="538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0" y="1631660"/>
            <a:ext cx="4042477" cy="156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4756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67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3938" y="1111258"/>
            <a:ext cx="3460750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111258"/>
            <a:ext cx="3462337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D542-F49A-4F52-AB67-9246DAB753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879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56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204859"/>
            <a:ext cx="3008835" cy="87180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9"/>
            <a:ext cx="5112638" cy="18989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8" y="1076658"/>
            <a:ext cx="3008835" cy="269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8339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2693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7"/>
            <a:ext cx="5487353" cy="2693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312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9218421" y="2571354"/>
            <a:ext cx="17997234" cy="26930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0527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3322" y="2124739"/>
            <a:ext cx="1940262" cy="64670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2419299" y="2124739"/>
            <a:ext cx="9110186" cy="64670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7921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1508387" y="3831425"/>
            <a:ext cx="0" cy="238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8" y="4839003"/>
            <a:ext cx="8218327" cy="2048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8207213" y="4837813"/>
            <a:ext cx="938375" cy="2048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pic>
        <p:nvPicPr>
          <p:cNvPr id="6" name="Picture 44" descr="METRO SYSTEMS_Logo_RGB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5" y="247726"/>
            <a:ext cx="2551555" cy="3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2" y="4587703"/>
            <a:ext cx="2381664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6"/>
          <p:cNvSpPr>
            <a:spLocks noChangeArrowheads="1"/>
          </p:cNvSpPr>
          <p:nvPr userDrawn="1"/>
        </p:nvSpPr>
        <p:spPr bwMode="auto">
          <a:xfrm>
            <a:off x="8831209" y="4566274"/>
            <a:ext cx="152426" cy="100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9360" y="1550681"/>
            <a:ext cx="7087831" cy="33239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74246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68E1-AC46-4A53-8E18-02EA80962187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95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936864"/>
            <a:ext cx="7773750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BD1CB-12FA-46ED-A9F7-310D9B68EA56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74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4124" y="1111205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893" y="1111205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CA4F-8B9F-46FB-A0DE-2F2EB6BD206E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09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755788"/>
            <a:ext cx="8231029" cy="30777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745276"/>
            <a:ext cx="4040890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8"/>
            <a:ext cx="4040890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0" y="745276"/>
            <a:ext cx="4042477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0" y="1631668"/>
            <a:ext cx="4042477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9184-E18A-4156-B728-320DBB883844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694293"/>
            <a:ext cx="8231188" cy="36933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745566"/>
            <a:ext cx="4040188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9"/>
            <a:ext cx="4040188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22" y="745566"/>
            <a:ext cx="4041775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22" y="1631959"/>
            <a:ext cx="4041775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9C28-7CF0-4FAD-891B-EB3C7C62D6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672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2CB6-FEC3-44D5-8C82-FFA61DC5F088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97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851E-3DF9-4F43-913E-8447B9B4981E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461113"/>
            <a:ext cx="3008835" cy="61555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2"/>
            <a:ext cx="5112638" cy="2725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8" y="1076658"/>
            <a:ext cx="3008835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9F1D-448E-43E9-A63B-88466FB7921B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4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718977"/>
            <a:ext cx="5487353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31"/>
            <a:ext cx="5487353" cy="590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C582-A60C-4D3D-A95D-09F062AA8484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58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8611" y="1111205"/>
            <a:ext cx="7930633" cy="123469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8B8E-210E-4F51-9F30-0D28F34FB284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01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30463" y="688394"/>
            <a:ext cx="1538883" cy="133867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517781" y="688394"/>
            <a:ext cx="7695825" cy="1338676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EEAA-3DDD-47D6-B212-B73FFB9E88D8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8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16" y="609296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4116" y="1111197"/>
            <a:ext cx="7075128" cy="295466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9C5F-3B28-4B4A-9A09-5425242B9AB3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16" y="609296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024116" y="1111197"/>
            <a:ext cx="7075128" cy="295466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52F9-56D7-4E31-AD4B-128B515532F4}" type="slidenum">
              <a:rPr lang="de-DE" altLang="de-DE">
                <a:solidFill>
                  <a:srgbClr val="004171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1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2130" name="Picture 2" descr="metro_ppt_title_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1" y="2437962"/>
            <a:ext cx="6297118" cy="7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2131" name="Rectangle 3"/>
          <p:cNvSpPr>
            <a:spLocks noChangeArrowheads="1"/>
          </p:cNvSpPr>
          <p:nvPr userDrawn="1"/>
        </p:nvSpPr>
        <p:spPr bwMode="auto">
          <a:xfrm>
            <a:off x="1332145" y="189368"/>
            <a:ext cx="7472072" cy="357298"/>
          </a:xfrm>
          <a:prstGeom prst="rect">
            <a:avLst/>
          </a:prstGeom>
          <a:solidFill>
            <a:srgbClr val="FBE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de-DE" sz="1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52132" name="Group 4"/>
          <p:cNvGrpSpPr>
            <a:grpSpLocks/>
          </p:cNvGrpSpPr>
          <p:nvPr userDrawn="1"/>
        </p:nvGrpSpPr>
        <p:grpSpPr bwMode="auto">
          <a:xfrm>
            <a:off x="341372" y="189368"/>
            <a:ext cx="1009825" cy="357298"/>
            <a:chOff x="215" y="159"/>
            <a:chExt cx="636" cy="300"/>
          </a:xfrm>
        </p:grpSpPr>
        <p:sp>
          <p:nvSpPr>
            <p:cNvPr id="2352133" name="Rectangle 5"/>
            <p:cNvSpPr>
              <a:spLocks noChangeArrowheads="1"/>
            </p:cNvSpPr>
            <p:nvPr userDrawn="1"/>
          </p:nvSpPr>
          <p:spPr bwMode="auto">
            <a:xfrm>
              <a:off x="215" y="159"/>
              <a:ext cx="636" cy="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kumimoji="1"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352134" name="Picture 6" descr="metro_ppt_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68"/>
              <a:ext cx="485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2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41381" y="1356543"/>
            <a:ext cx="6301881" cy="1081421"/>
          </a:xfrm>
        </p:spPr>
        <p:txBody>
          <a:bodyPr bIns="90000" anchor="b"/>
          <a:lstStyle>
            <a:lvl1pPr algn="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52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02343" y="3141838"/>
            <a:ext cx="4140919" cy="1659053"/>
          </a:xfrm>
        </p:spPr>
        <p:txBody>
          <a:bodyPr tIns="90000"/>
          <a:lstStyle>
            <a:lvl1pPr algn="r">
              <a:lnSpc>
                <a:spcPct val="90000"/>
              </a:lnSpc>
              <a:spcBef>
                <a:spcPct val="0"/>
              </a:spcBef>
              <a:defRPr sz="1600"/>
            </a:lvl1pPr>
          </a:lstStyle>
          <a:p>
            <a:pPr lvl="0"/>
            <a:r>
              <a:rPr lang="de-DE" altLang="de-DE" noProof="0"/>
              <a:t>Name and/or Department</a:t>
            </a:r>
          </a:p>
          <a:p>
            <a:pPr lvl="0"/>
            <a:r>
              <a:rPr lang="de-DE" altLang="de-DE" noProof="0"/>
              <a:t>Location and Date</a:t>
            </a:r>
          </a:p>
        </p:txBody>
      </p:sp>
      <p:sp>
        <p:nvSpPr>
          <p:cNvPr id="235213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824268" y="183413"/>
            <a:ext cx="1979957" cy="35729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D992AE-91EB-4F7B-82BC-BF5083DC4C26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352138" name="Rectangle 10"/>
          <p:cNvSpPr>
            <a:spLocks noChangeArrowheads="1"/>
          </p:cNvSpPr>
          <p:nvPr userDrawn="1"/>
        </p:nvSpPr>
        <p:spPr bwMode="auto">
          <a:xfrm>
            <a:off x="341372" y="4868786"/>
            <a:ext cx="5041187" cy="2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 eaLnBrk="0" hangingPunct="0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  <a:latin typeface="Arial" charset="0"/>
              </a:rPr>
              <a:t>Copyright © 2009</a:t>
            </a:r>
            <a:r>
              <a:rPr kumimoji="1" lang="de-DE" altLang="de-DE" sz="10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altLang="de-DE" sz="1000">
                <a:solidFill>
                  <a:srgbClr val="000000"/>
                </a:solidFill>
                <a:latin typeface="Arial" charset="0"/>
              </a:rPr>
              <a:t>M</a:t>
            </a:r>
            <a:r>
              <a:rPr kumimoji="1" lang="de-DE" altLang="de-DE" sz="1000">
                <a:solidFill>
                  <a:srgbClr val="000000"/>
                </a:solidFill>
                <a:latin typeface="Arial" charset="0"/>
              </a:rPr>
              <a:t>ETRO</a:t>
            </a:r>
            <a:r>
              <a:rPr kumimoji="1" lang="en-US" altLang="de-DE" sz="1000">
                <a:solidFill>
                  <a:srgbClr val="000000"/>
                </a:solidFill>
                <a:latin typeface="Arial" charset="0"/>
              </a:rPr>
              <a:t> Cash &amp; Carry International GmbH</a:t>
            </a:r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2139" name="Text Box 11"/>
          <p:cNvSpPr txBox="1">
            <a:spLocks noChangeArrowheads="1"/>
          </p:cNvSpPr>
          <p:nvPr userDrawn="1"/>
        </p:nvSpPr>
        <p:spPr bwMode="auto">
          <a:xfrm>
            <a:off x="6824260" y="4868786"/>
            <a:ext cx="1973606" cy="2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5FF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hangingPunct="0">
              <a:lnSpc>
                <a:spcPct val="115000"/>
              </a:lnSpc>
            </a:pPr>
            <a:r>
              <a:rPr kumimoji="1" lang="en-GB" altLang="de-DE" sz="1000">
                <a:solidFill>
                  <a:srgbClr val="000000"/>
                </a:solidFill>
                <a:latin typeface="Arial" charset="0"/>
              </a:rPr>
              <a:t>Member</a:t>
            </a:r>
            <a:r>
              <a:rPr kumimoji="1" lang="de-DE" altLang="de-DE" sz="1000">
                <a:solidFill>
                  <a:srgbClr val="000000"/>
                </a:solidFill>
                <a:latin typeface="Arial" charset="0"/>
              </a:rPr>
              <a:t> of </a:t>
            </a:r>
            <a:r>
              <a:rPr kumimoji="1" lang="de-DE" altLang="de-DE" sz="1000" b="1">
                <a:solidFill>
                  <a:srgbClr val="000000"/>
                </a:solidFill>
                <a:latin typeface="Arial" charset="0"/>
              </a:rPr>
              <a:t>METRO Group</a:t>
            </a:r>
            <a:endParaRPr kumimoji="1" lang="en-GB" altLang="de-DE" sz="10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616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146BDA25-0281-440B-9ED0-CE82C0B87A69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FAA0A3C-773E-4847-93A5-A2DCBF6A6959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D1FC-F8E2-4562-838E-588B266EDC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345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02187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180708"/>
            <a:ext cx="777375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3EF3BCAD-3E45-4E0B-8C61-25290BD68AB2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0BA932E-FB1D-4C15-9341-C538ABC2F958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07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1372" y="1087385"/>
            <a:ext cx="4152033" cy="3713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832" y="1087385"/>
            <a:ext cx="4152034" cy="3713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2045BE80-BDED-4FF5-B7E2-0BA20DA50143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71495EF-CC45-4BEE-9036-2BA80A0FBDB3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8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206043"/>
            <a:ext cx="8231029" cy="857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1"/>
            <a:ext cx="4040890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0" y="1151690"/>
            <a:ext cx="4042477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0" y="1631661"/>
            <a:ext cx="4042477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9F725DFA-AE70-4378-923E-4C34D122799A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875F858-C262-4460-B241-E1BA94F83307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30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30149B1C-8755-44BD-8985-E66A243F223B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2BC305-7137-47CF-8FE0-0C69BFC4DC1E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429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7F7A66A9-6199-4C4D-BB30-B02BACC1806A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935BF1C-00F0-4A4E-B499-A6F4AB552298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204859"/>
            <a:ext cx="3008835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1"/>
            <a:ext cx="5112638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8" y="1076659"/>
            <a:ext cx="3008835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AE06F90D-A327-4DE9-BD2B-9BBA750688BD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4C640B-6F39-4439-A053-48C6CA40B061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14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601561"/>
            <a:ext cx="5487353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5"/>
            <a:ext cx="5487353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57B9CC45-C4D5-43AB-A32A-F2A9B85DFE8C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192BB7A-9826-47C0-BDEC-B378DA580CC4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1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EBE2D14A-0393-4A50-B0C0-152B623C284F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CC0F52-3743-408B-8BEA-39CDD0E69251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52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308" y="613362"/>
            <a:ext cx="2114917" cy="418753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1381" y="613362"/>
            <a:ext cx="6195501" cy="418753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22079A2F-ADF4-4EFA-9563-44D4CC0DFF0C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AD8A389-80F2-4C6D-A765-DC922F9F3635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78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373" y="613363"/>
            <a:ext cx="8462844" cy="40612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41381" y="1087385"/>
            <a:ext cx="8456493" cy="371351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2502343" y="4868786"/>
            <a:ext cx="4140919" cy="202469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Page </a:t>
            </a:r>
            <a:fld id="{E230413D-55B1-4103-882F-A37E57D5AF69}" type="slidenum">
              <a:rPr lang="de-DE" altLang="de-DE">
                <a:solidFill>
                  <a:srgbClr val="000000"/>
                </a:solidFill>
              </a:rPr>
              <a:pPr/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6824268" y="191750"/>
            <a:ext cx="1979957" cy="357298"/>
          </a:xfrm>
        </p:spPr>
        <p:txBody>
          <a:bodyPr/>
          <a:lstStyle>
            <a:lvl1pPr>
              <a:defRPr/>
            </a:lvl1pPr>
          </a:lstStyle>
          <a:p>
            <a:fld id="{FE6B23DA-A540-4F9C-9F1D-7B23BAC62DE2}" type="datetime1">
              <a:rPr lang="de-DE" altLang="de-DE">
                <a:solidFill>
                  <a:srgbClr val="000000"/>
                </a:solidFill>
              </a:rPr>
              <a:pPr/>
              <a:t>18.03.2021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54A0-554A-46E7-9000-BC9E142261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130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0" descr="MSYS Sphäre_zugeschnitt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67" y="1295801"/>
            <a:ext cx="485383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5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08387" y="3831425"/>
            <a:ext cx="0" cy="238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555555"/>
              </a:solidFill>
              <a:latin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" y="4839003"/>
            <a:ext cx="8218327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07213" y="4837813"/>
            <a:ext cx="938375" cy="2048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177" y="912309"/>
            <a:ext cx="22492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b="1" dirty="0">
                <a:solidFill>
                  <a:srgbClr val="0E4171"/>
                </a:solidFill>
              </a:rPr>
              <a:t>MADE TO TRADE</a:t>
            </a:r>
            <a:r>
              <a:rPr lang="de-DE" sz="3200" b="1" dirty="0">
                <a:solidFill>
                  <a:srgbClr val="E2001A"/>
                </a:solidFill>
              </a:rPr>
              <a:t>.</a:t>
            </a:r>
          </a:p>
        </p:txBody>
      </p:sp>
      <p:pic>
        <p:nvPicPr>
          <p:cNvPr id="9" name="Picture 57" descr="METRO_SYSTEMS_Logo_RGB_RZ2_Lar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38" y="323950"/>
            <a:ext cx="2699219" cy="3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1" descr="Member of METRO GROUP_RG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25" y="4659171"/>
            <a:ext cx="1781484" cy="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92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032063" y="1478975"/>
            <a:ext cx="7175159" cy="3077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0952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1FC4-5274-4937-9D7F-39A71B8D891D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90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936864"/>
            <a:ext cx="7773750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CB24-D4EF-433B-BCD8-EBC442B3CED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32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4124" y="1111205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893" y="1111205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8328-E056-4642-AA38-5B1880B6884C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60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480923"/>
            <a:ext cx="8231029" cy="30777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745276"/>
            <a:ext cx="4040890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8"/>
            <a:ext cx="4040890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40" y="745276"/>
            <a:ext cx="4042477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40" y="1631668"/>
            <a:ext cx="4042477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94EE-8513-43F8-9F17-9DD37C6EE71E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15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04D5-8AE9-4212-8296-944B90396B29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3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4687-C2A1-44D5-B2E8-96EBCB287868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7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8" y="461113"/>
            <a:ext cx="3008835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2"/>
            <a:ext cx="5112638" cy="2725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8" y="1076658"/>
            <a:ext cx="3008835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ECEB-91C4-4A88-9CA4-07DD20EE6EA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7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718977"/>
            <a:ext cx="548735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118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247C-567D-4537-95F5-3BFF69C4CE3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54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8611" y="1111205"/>
            <a:ext cx="7930633" cy="123469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AE06-1EE0-43CF-A21E-79913CC4E61F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1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9" y="460774"/>
            <a:ext cx="3008313" cy="61555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3338" cy="2725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9" y="1076325"/>
            <a:ext cx="3008313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67E0-2907-4A3F-AEED-7D3A068C7D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737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8507" y="294175"/>
            <a:ext cx="1231106" cy="173289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24166" y="294175"/>
            <a:ext cx="5052281" cy="173289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50CA3-6587-4C0E-A3BF-0ABA5ADB17EE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7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589" y="254634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24124" y="1111197"/>
            <a:ext cx="3461351" cy="123469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893" y="1111197"/>
            <a:ext cx="3461351" cy="123469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66EC-B663-418E-8DBA-7365FC9F4F7B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023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589" y="254634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4116" y="1111197"/>
            <a:ext cx="7075128" cy="295466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GB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B293-5362-44FA-BDB5-D354A81965CB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4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0" descr="MSYS Sphäre_zugeschnitt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59" y="1295800"/>
            <a:ext cx="485383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5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08387" y="3831424"/>
            <a:ext cx="0" cy="238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555555"/>
              </a:solidFill>
              <a:latin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839003"/>
            <a:ext cx="8218327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07213" y="4837812"/>
            <a:ext cx="938375" cy="2048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169" y="912301"/>
            <a:ext cx="22492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b="1" dirty="0">
                <a:solidFill>
                  <a:srgbClr val="0E4171"/>
                </a:solidFill>
              </a:rPr>
              <a:t>MADE TO TRADE</a:t>
            </a:r>
            <a:r>
              <a:rPr lang="de-DE" sz="3200" b="1" dirty="0">
                <a:solidFill>
                  <a:srgbClr val="E2001A"/>
                </a:solidFill>
              </a:rPr>
              <a:t>.</a:t>
            </a:r>
          </a:p>
        </p:txBody>
      </p:sp>
      <p:pic>
        <p:nvPicPr>
          <p:cNvPr id="9" name="Picture 57" descr="METRO_SYSTEMS_Logo_RGB_RZ2_Lar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38" y="323950"/>
            <a:ext cx="2699219" cy="3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1" descr="Member of METRO GROUP_RG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17" y="4659163"/>
            <a:ext cx="1781484" cy="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92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032055" y="1478963"/>
            <a:ext cx="7175159" cy="3077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778163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1FC4-5274-4937-9D7F-39A71B8D891D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61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8" y="3306196"/>
            <a:ext cx="777375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8" y="2936864"/>
            <a:ext cx="7773750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CB24-D4EF-433B-BCD8-EBC442B3CED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2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4116" y="1111197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893" y="1111197"/>
            <a:ext cx="3461351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8328-E056-4642-AA38-5B1880B6884C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10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0" y="480911"/>
            <a:ext cx="8231029" cy="30777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79" y="745263"/>
            <a:ext cx="4040890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32" y="745263"/>
            <a:ext cx="4042477" cy="886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32" y="1631660"/>
            <a:ext cx="4042477" cy="20606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894EE-8513-43F8-9F17-9DD37C6EE71E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04D5-8AE9-4212-8296-944B90396B29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90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4687-C2A1-44D5-B2E8-96EBCB287868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719720"/>
            <a:ext cx="5487987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118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FD44-9F47-41EC-B698-8AEEBFA775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38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80" y="461105"/>
            <a:ext cx="3008835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71" y="204851"/>
            <a:ext cx="5112638" cy="2725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80" y="1076658"/>
            <a:ext cx="3008835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ECEB-91C4-4A88-9CA4-07DD20EE6EA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99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99" y="3718969"/>
            <a:ext cx="548735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99" y="459723"/>
            <a:ext cx="5487353" cy="1181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99" y="4026746"/>
            <a:ext cx="5487353" cy="258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D247C-567D-4537-95F5-3BFF69C4CE3A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26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8611" y="1111197"/>
            <a:ext cx="7930633" cy="123469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AE06-1EE0-43CF-A21E-79913CC4E61F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100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8875" y="294175"/>
            <a:ext cx="1770370" cy="173289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24166" y="294175"/>
            <a:ext cx="5052281" cy="173289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50CA3-6587-4C0E-A3BF-0ABA5ADB17EE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160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589" y="254622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24116" y="1111197"/>
            <a:ext cx="3461351" cy="123469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893" y="1111197"/>
            <a:ext cx="3461351" cy="123469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66EC-B663-418E-8DBA-7365FC9F4F7B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7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589" y="254622"/>
            <a:ext cx="7075128" cy="3077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4116" y="1111197"/>
            <a:ext cx="7075128" cy="295466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GB" noProof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B293-5362-44FA-BDB5-D354A81965CB}" type="slidenum">
              <a:rPr lang="de-DE">
                <a:solidFill>
                  <a:srgbClr val="0E4171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E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0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12" descr="METRO_SYSTEMS_Logo_RGB_RZ2_Lar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MSYS Sphäre_zugeschnitt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59" y="1295800"/>
            <a:ext cx="485383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4839003"/>
            <a:ext cx="8218327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043169" y="912301"/>
            <a:ext cx="22492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sz="2000" b="1">
                <a:solidFill>
                  <a:srgbClr val="004171"/>
                </a:solidFill>
                <a:cs typeface="Arial" charset="0"/>
              </a:rPr>
              <a:t>MADE TO TRADE</a:t>
            </a:r>
            <a:r>
              <a:rPr lang="en-US" sz="3200" b="1">
                <a:solidFill>
                  <a:srgbClr val="E2001A"/>
                </a:solidFill>
                <a:cs typeface="Arial" charset="0"/>
              </a:rPr>
              <a:t>.</a:t>
            </a:r>
          </a:p>
        </p:txBody>
      </p:sp>
      <p:pic>
        <p:nvPicPr>
          <p:cNvPr id="15" name="Picture 22" descr="METRO_SYSTEMS_Logo_RGB_RZ2_Larg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38" y="323950"/>
            <a:ext cx="2699219" cy="3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Member of METRO GROUP_RGB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17" y="4659163"/>
            <a:ext cx="1781484" cy="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43169" y="1484322"/>
            <a:ext cx="6805207" cy="30777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ea typeface="ＭＳ Ｐゴシック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70940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2" descr="METRO_SYSTEMS_Logo_RGB_RZ2_Lar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</a:rPr>
              <a:t>23</a:t>
            </a:r>
            <a:r>
              <a:rPr lang="en-US" sz="800" baseline="30000" dirty="0">
                <a:solidFill>
                  <a:srgbClr val="FFFFFF"/>
                </a:solidFill>
              </a:rPr>
              <a:t>rd</a:t>
            </a:r>
            <a:r>
              <a:rPr lang="en-US" sz="800" dirty="0">
                <a:solidFill>
                  <a:srgbClr val="FFFFFF"/>
                </a:solidFill>
              </a:rPr>
              <a:t> of November 2013 </a:t>
            </a:r>
            <a:r>
              <a:rPr lang="en-US" sz="800" dirty="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6"/>
            <a:ext cx="2845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</a:rPr>
              <a:t>MADE TO TRADE..</a:t>
            </a:r>
          </a:p>
        </p:txBody>
      </p:sp>
      <p:pic>
        <p:nvPicPr>
          <p:cNvPr id="17" name="Picture 12" descr="METRO_SYSTEMS_Logo_RGB_RZ2_Lar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2017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42" y="3306196"/>
            <a:ext cx="8421562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42" y="2936864"/>
            <a:ext cx="8421562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D15FD11A-F213-4F38-9B6F-71F1A639C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1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0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17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8" name="Picture 12" descr="METRO_SYSTEMS_Logo_RGB_RZ2_Lar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9459" y="1111197"/>
            <a:ext cx="3749797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4384" y="1111197"/>
            <a:ext cx="3749797" cy="23760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sldNum" sz="quarter" idx="10"/>
            <p:custDataLst>
              <p:tags r:id="rId14"/>
            </p:custDataLst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fld id="{63C97351-81CB-4B41-A5A9-3E5DCA72E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ags" Target="../tags/tag4.xml"/><Relationship Id="rId26" Type="http://schemas.openxmlformats.org/officeDocument/2006/relationships/image" Target="../media/image13.emf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ags" Target="../tags/tag3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71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74.xml"/><Relationship Id="rId15" Type="http://schemas.openxmlformats.org/officeDocument/2006/relationships/vmlDrawing" Target="../drawings/vmlDrawing1.v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79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Relationship Id="rId22" Type="http://schemas.openxmlformats.org/officeDocument/2006/relationships/tags" Target="../tags/tag8.xml"/><Relationship Id="rId27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ags" Target="../tags/tag30.xml"/><Relationship Id="rId26" Type="http://schemas.openxmlformats.org/officeDocument/2006/relationships/image" Target="../media/image13.emf"/><Relationship Id="rId3" Type="http://schemas.openxmlformats.org/officeDocument/2006/relationships/slideLayout" Target="../slideLayouts/slideLayout85.xml"/><Relationship Id="rId21" Type="http://schemas.openxmlformats.org/officeDocument/2006/relationships/tags" Target="../tags/tag3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ags" Target="../tags/tag29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8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ags" Target="../tags/tag36.xml"/><Relationship Id="rId5" Type="http://schemas.openxmlformats.org/officeDocument/2006/relationships/slideLayout" Target="../slideLayouts/slideLayout87.xml"/><Relationship Id="rId15" Type="http://schemas.openxmlformats.org/officeDocument/2006/relationships/vmlDrawing" Target="../drawings/vmlDrawing3.vml"/><Relationship Id="rId23" Type="http://schemas.openxmlformats.org/officeDocument/2006/relationships/tags" Target="../tags/tag35.xml"/><Relationship Id="rId10" Type="http://schemas.openxmlformats.org/officeDocument/2006/relationships/slideLayout" Target="../slideLayouts/slideLayout92.xml"/><Relationship Id="rId19" Type="http://schemas.openxmlformats.org/officeDocument/2006/relationships/tags" Target="../tags/tag3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Relationship Id="rId22" Type="http://schemas.openxmlformats.org/officeDocument/2006/relationships/tags" Target="../tags/tag34.xml"/><Relationship Id="rId27" Type="http://schemas.openxmlformats.org/officeDocument/2006/relationships/image" Target="../media/image1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18" Type="http://schemas.openxmlformats.org/officeDocument/2006/relationships/tags" Target="../tags/tag57.xml"/><Relationship Id="rId26" Type="http://schemas.openxmlformats.org/officeDocument/2006/relationships/image" Target="../media/image18.jpeg"/><Relationship Id="rId3" Type="http://schemas.openxmlformats.org/officeDocument/2006/relationships/slideLayout" Target="../slideLayouts/slideLayout98.xml"/><Relationship Id="rId21" Type="http://schemas.openxmlformats.org/officeDocument/2006/relationships/tags" Target="../tags/tag60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ags" Target="../tags/tag56.xml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97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oleObject" Target="../embeddings/oleObject5.bin"/><Relationship Id="rId5" Type="http://schemas.openxmlformats.org/officeDocument/2006/relationships/slideLayout" Target="../slideLayouts/slideLayout100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slideLayout" Target="../slideLayouts/slideLayout105.xml"/><Relationship Id="rId19" Type="http://schemas.openxmlformats.org/officeDocument/2006/relationships/tags" Target="../tags/tag5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vmlDrawing" Target="../drawings/vmlDrawing5.vml"/><Relationship Id="rId22" Type="http://schemas.openxmlformats.org/officeDocument/2006/relationships/tags" Target="../tags/tag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525" y="174625"/>
            <a:ext cx="9144000" cy="762000"/>
          </a:xfrm>
          <a:prstGeom prst="rect">
            <a:avLst/>
          </a:prstGeom>
          <a:solidFill>
            <a:srgbClr val="00417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5025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5025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5025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5025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500"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" y="4838700"/>
            <a:ext cx="7197725" cy="203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8207375" y="4838700"/>
            <a:ext cx="938213" cy="203200"/>
          </a:xfrm>
          <a:prstGeom prst="rect">
            <a:avLst/>
          </a:prstGeom>
          <a:solidFill>
            <a:srgbClr val="FCC5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47" y="1111258"/>
            <a:ext cx="7075487" cy="9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337107"/>
            <a:ext cx="7075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Titelmasterformat durch Klicken bearbeiten.</a:t>
            </a: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041409" y="4857122"/>
            <a:ext cx="181875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69950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69950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69950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69950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69950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noProof="0" dirty="0">
                <a:solidFill>
                  <a:schemeClr val="bg1"/>
                </a:solidFill>
              </a:rPr>
              <a:t>MDW</a:t>
            </a:r>
            <a:r>
              <a:rPr lang="en-US" sz="1000" baseline="0" noProof="0" dirty="0">
                <a:solidFill>
                  <a:schemeClr val="bg1"/>
                </a:solidFill>
              </a:rPr>
              <a:t> Sourcing 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70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6347" y="4863356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869950">
              <a:defRPr sz="10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835425E-DDC0-4F87-BB5D-FA83CD20E9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4" name="Picture 16" descr="METRO_SYSTEMS_Logo_RGB_RZ2_Lar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867277"/>
            <a:ext cx="8636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defTabSz="86995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09550" indent="-209550" algn="l" defTabSz="8715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69913" indent="-182563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2pPr>
      <a:lvl3pPr marL="89535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3pPr>
      <a:lvl4pPr marL="1312863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defRPr sz="1400">
          <a:solidFill>
            <a:srgbClr val="000000"/>
          </a:solidFill>
          <a:latin typeface="+mn-lt"/>
        </a:defRPr>
      </a:lvl4pPr>
      <a:lvl5pPr marL="16383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5pPr>
      <a:lvl6pPr marL="20955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6pPr>
      <a:lvl7pPr marL="25527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7pPr>
      <a:lvl8pPr marL="30099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8pPr>
      <a:lvl9pPr marL="34671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rgbClr val="FCC51D"/>
        </a:buClr>
        <a:buSzPct val="70000"/>
        <a:buFont typeface="Wingdings" pitchFamily="2" charset="2"/>
        <a:buChar char="n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30" y="4428110"/>
            <a:ext cx="733552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2344" y="4868787"/>
            <a:ext cx="4140919" cy="2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defRPr sz="1000">
                <a:solidFill>
                  <a:srgbClr val="1A3C7B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EDF6ECF-CCA1-401A-86D9-BA585001C8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26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906" y="616934"/>
            <a:ext cx="8497776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11269" name="Line 23"/>
          <p:cNvSpPr>
            <a:spLocks noChangeShapeType="1"/>
          </p:cNvSpPr>
          <p:nvPr/>
        </p:nvSpPr>
        <p:spPr bwMode="auto">
          <a:xfrm flipV="1">
            <a:off x="323906" y="4868778"/>
            <a:ext cx="84977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127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97" y="1349404"/>
            <a:ext cx="8477134" cy="34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6735354" y="4949775"/>
            <a:ext cx="2086337" cy="121481"/>
            <a:chOff x="4242" y="4156"/>
            <a:chExt cx="1314" cy="102"/>
          </a:xfrm>
        </p:grpSpPr>
        <p:sp>
          <p:nvSpPr>
            <p:cNvPr id="509961" name="Text Box 9"/>
            <p:cNvSpPr txBox="1">
              <a:spLocks noChangeArrowheads="1"/>
            </p:cNvSpPr>
            <p:nvPr userDrawn="1"/>
          </p:nvSpPr>
          <p:spPr bwMode="auto">
            <a:xfrm>
              <a:off x="4242" y="4156"/>
              <a:ext cx="62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115000"/>
                </a:lnSpc>
                <a:defRPr/>
              </a:pPr>
              <a:r>
                <a:rPr kumimoji="1" lang="en-GB" sz="1000">
                  <a:solidFill>
                    <a:srgbClr val="1A3C7B"/>
                  </a:solidFill>
                </a:rPr>
                <a:t>Member</a:t>
              </a:r>
              <a:r>
                <a:rPr kumimoji="1" lang="de-DE" sz="1000">
                  <a:solidFill>
                    <a:srgbClr val="1A3C7B"/>
                  </a:solidFill>
                </a:rPr>
                <a:t> of </a:t>
              </a:r>
              <a:endParaRPr kumimoji="1" lang="en-GB" sz="1000" b="1">
                <a:solidFill>
                  <a:srgbClr val="1A3C7B"/>
                </a:solidFill>
              </a:endParaRPr>
            </a:p>
          </p:txBody>
        </p:sp>
        <p:pic>
          <p:nvPicPr>
            <p:cNvPr id="11278" name="Picture 27" descr="9941_MG_Logo_2010_ohneClaim_RGB[1]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4"/>
            <a:stretch>
              <a:fillRect/>
            </a:stretch>
          </p:blipFill>
          <p:spPr bwMode="auto">
            <a:xfrm>
              <a:off x="4885" y="4183"/>
              <a:ext cx="67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15968" y="4868787"/>
            <a:ext cx="5041187" cy="2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</a:rPr>
              <a:t>MAKRO Cash &amp; Carry PL</a:t>
            </a:r>
            <a:endParaRPr lang="de-DE" altLang="de-DE" sz="1000">
              <a:solidFill>
                <a:srgbClr val="000000"/>
              </a:solidFill>
            </a:endParaRPr>
          </a:p>
        </p:txBody>
      </p: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322328" y="186986"/>
            <a:ext cx="8499363" cy="357298"/>
            <a:chOff x="203" y="157"/>
            <a:chExt cx="5353" cy="300"/>
          </a:xfrm>
        </p:grpSpPr>
        <p:sp>
          <p:nvSpPr>
            <p:cNvPr id="11274" name="Rectangle 26"/>
            <p:cNvSpPr>
              <a:spLocks noChangeArrowheads="1"/>
            </p:cNvSpPr>
            <p:nvPr/>
          </p:nvSpPr>
          <p:spPr bwMode="auto">
            <a:xfrm>
              <a:off x="204" y="159"/>
              <a:ext cx="5352" cy="295"/>
            </a:xfrm>
            <a:prstGeom prst="rect">
              <a:avLst/>
            </a:prstGeom>
            <a:solidFill>
              <a:srgbClr val="FB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spcAft>
                  <a:spcPct val="25000"/>
                </a:spcAft>
              </a:pPr>
              <a:endParaRPr lang="en-US" altLang="de-DE" sz="1400">
                <a:solidFill>
                  <a:srgbClr val="000000"/>
                </a:solidFill>
              </a:endParaRPr>
            </a:p>
          </p:txBody>
        </p:sp>
        <p:sp>
          <p:nvSpPr>
            <p:cNvPr id="11275" name="Rectangle 13"/>
            <p:cNvSpPr>
              <a:spLocks noChangeArrowheads="1"/>
            </p:cNvSpPr>
            <p:nvPr userDrawn="1"/>
          </p:nvSpPr>
          <p:spPr bwMode="auto">
            <a:xfrm>
              <a:off x="203" y="157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/>
              <a:endParaRPr lang="en-US" altLang="de-DE" sz="1800">
                <a:solidFill>
                  <a:srgbClr val="000000"/>
                </a:solidFill>
              </a:endParaRPr>
            </a:p>
          </p:txBody>
        </p:sp>
        <p:pic>
          <p:nvPicPr>
            <p:cNvPr id="11276" name="Picture 14" descr="makr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240"/>
              <a:ext cx="4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86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80975" indent="-1793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•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357188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541338" indent="-1825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717550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747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16319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0891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5463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30" y="4428110"/>
            <a:ext cx="733552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2344" y="4868787"/>
            <a:ext cx="4140919" cy="2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defRPr sz="1000">
                <a:solidFill>
                  <a:srgbClr val="1A3C7B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7CC55BBE-DCAB-4B26-BB63-E82E58C38F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23906" y="616934"/>
            <a:ext cx="8497776" cy="5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12293" name="Line 23"/>
          <p:cNvSpPr>
            <a:spLocks noChangeShapeType="1"/>
          </p:cNvSpPr>
          <p:nvPr/>
        </p:nvSpPr>
        <p:spPr bwMode="auto">
          <a:xfrm flipV="1">
            <a:off x="323906" y="4868778"/>
            <a:ext cx="84977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12294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97" y="1349404"/>
            <a:ext cx="8477134" cy="34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Edit Test Master formats by clicking on them</a:t>
            </a:r>
          </a:p>
          <a:p>
            <a:pPr lvl="1"/>
            <a:r>
              <a:rPr lang="en-US" altLang="de-DE"/>
              <a:t>Bullet points</a:t>
            </a:r>
          </a:p>
          <a:p>
            <a:pPr lvl="2"/>
            <a:r>
              <a:rPr lang="en-US" altLang="de-DE"/>
              <a:t>Level two</a:t>
            </a:r>
          </a:p>
          <a:p>
            <a:pPr lvl="3"/>
            <a:r>
              <a:rPr lang="en-US" altLang="de-DE"/>
              <a:t>Level three</a:t>
            </a:r>
          </a:p>
          <a:p>
            <a:pPr lvl="4"/>
            <a:r>
              <a:rPr lang="en-US" altLang="de-DE"/>
              <a:t>Level four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6735354" y="4949775"/>
            <a:ext cx="2086337" cy="121481"/>
            <a:chOff x="4242" y="4156"/>
            <a:chExt cx="1314" cy="102"/>
          </a:xfrm>
        </p:grpSpPr>
        <p:sp>
          <p:nvSpPr>
            <p:cNvPr id="509961" name="Text Box 9"/>
            <p:cNvSpPr txBox="1">
              <a:spLocks noChangeArrowheads="1"/>
            </p:cNvSpPr>
            <p:nvPr userDrawn="1"/>
          </p:nvSpPr>
          <p:spPr bwMode="auto">
            <a:xfrm>
              <a:off x="4242" y="4156"/>
              <a:ext cx="624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115000"/>
                </a:lnSpc>
                <a:defRPr/>
              </a:pPr>
              <a:r>
                <a:rPr kumimoji="1" lang="en-GB" sz="1000">
                  <a:solidFill>
                    <a:srgbClr val="1A3C7B"/>
                  </a:solidFill>
                </a:rPr>
                <a:t>Member</a:t>
              </a:r>
              <a:r>
                <a:rPr kumimoji="1" lang="de-DE" sz="1000">
                  <a:solidFill>
                    <a:srgbClr val="1A3C7B"/>
                  </a:solidFill>
                </a:rPr>
                <a:t> of </a:t>
              </a:r>
              <a:endParaRPr kumimoji="1" lang="en-GB" sz="1000" b="1">
                <a:solidFill>
                  <a:srgbClr val="1A3C7B"/>
                </a:solidFill>
              </a:endParaRPr>
            </a:p>
          </p:txBody>
        </p:sp>
        <p:pic>
          <p:nvPicPr>
            <p:cNvPr id="12302" name="Picture 27" descr="9941_MG_Logo_2010_ohneClaim_RGB[1]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34"/>
            <a:stretch>
              <a:fillRect/>
            </a:stretch>
          </p:blipFill>
          <p:spPr bwMode="auto">
            <a:xfrm>
              <a:off x="4885" y="4183"/>
              <a:ext cx="67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15968" y="4868787"/>
            <a:ext cx="5041187" cy="2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</a:rPr>
              <a:t>MAKRO Cash &amp; Carry PL</a:t>
            </a:r>
            <a:endParaRPr lang="de-DE" altLang="de-DE" sz="1000">
              <a:solidFill>
                <a:srgbClr val="000000"/>
              </a:solidFill>
            </a:endParaRPr>
          </a:p>
        </p:txBody>
      </p:sp>
      <p:grpSp>
        <p:nvGrpSpPr>
          <p:cNvPr id="12297" name="Group 11"/>
          <p:cNvGrpSpPr>
            <a:grpSpLocks/>
          </p:cNvGrpSpPr>
          <p:nvPr/>
        </p:nvGrpSpPr>
        <p:grpSpPr bwMode="auto">
          <a:xfrm>
            <a:off x="322328" y="186986"/>
            <a:ext cx="8499363" cy="357298"/>
            <a:chOff x="203" y="157"/>
            <a:chExt cx="5353" cy="300"/>
          </a:xfrm>
        </p:grpSpPr>
        <p:sp>
          <p:nvSpPr>
            <p:cNvPr id="12298" name="Rectangle 26"/>
            <p:cNvSpPr>
              <a:spLocks noChangeArrowheads="1"/>
            </p:cNvSpPr>
            <p:nvPr/>
          </p:nvSpPr>
          <p:spPr bwMode="auto">
            <a:xfrm>
              <a:off x="204" y="159"/>
              <a:ext cx="5352" cy="295"/>
            </a:xfrm>
            <a:prstGeom prst="rect">
              <a:avLst/>
            </a:prstGeom>
            <a:solidFill>
              <a:srgbClr val="FB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spcAft>
                  <a:spcPct val="25000"/>
                </a:spcAft>
              </a:pPr>
              <a:endParaRPr lang="en-US" altLang="de-DE" sz="1400">
                <a:solidFill>
                  <a:srgbClr val="000000"/>
                </a:solidFill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 userDrawn="1"/>
          </p:nvSpPr>
          <p:spPr bwMode="auto">
            <a:xfrm>
              <a:off x="203" y="157"/>
              <a:ext cx="636" cy="3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l" eaLnBrk="1" hangingPunct="1"/>
              <a:endParaRPr lang="en-US" altLang="de-DE" sz="1800">
                <a:solidFill>
                  <a:srgbClr val="000000"/>
                </a:solidFill>
              </a:endParaRPr>
            </a:p>
          </p:txBody>
        </p:sp>
        <p:pic>
          <p:nvPicPr>
            <p:cNvPr id="12300" name="Picture 14" descr="makro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240"/>
              <a:ext cx="45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342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80975" indent="-1793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•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357188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541338" indent="-1825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717550" indent="-17462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747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16319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0891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546350" indent="-174625" algn="l" rtl="0" fontAlgn="base">
        <a:lnSpc>
          <a:spcPct val="115000"/>
        </a:lnSpc>
        <a:spcBef>
          <a:spcPct val="0"/>
        </a:spcBef>
        <a:spcAft>
          <a:spcPct val="25000"/>
        </a:spcAft>
        <a:buClr>
          <a:schemeClr val="hlink"/>
        </a:buClr>
        <a:buChar char="-"/>
        <a:tabLst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METRO SYSTEMS_Logo_RGB_lar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5" y="247726"/>
            <a:ext cx="2551555" cy="3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9361" y="2571354"/>
            <a:ext cx="7759460" cy="2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Untertitel / Ersteller der Präsentation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9361" y="2124731"/>
            <a:ext cx="7764223" cy="3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Alternative Titelfolie</a:t>
            </a: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8" y="4839003"/>
            <a:ext cx="8218327" cy="2048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8207213" y="4837813"/>
            <a:ext cx="938375" cy="2048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2" y="4587703"/>
            <a:ext cx="2381664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8831209" y="4566274"/>
            <a:ext cx="152426" cy="100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400" b="1">
          <a:solidFill>
            <a:srgbClr val="565A5B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2000">
          <a:solidFill>
            <a:srgbClr val="565A5B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2pPr>
      <a:lvl3pPr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3pPr>
      <a:lvl4pPr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4pPr>
      <a:lvl5pPr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5pPr>
      <a:lvl6pPr marL="457200" algn="l" rtl="0" fontAlgn="base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6pPr>
      <a:lvl7pPr marL="914400" algn="l" rtl="0" fontAlgn="base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7pPr>
      <a:lvl8pPr marL="1371600" algn="l" rtl="0" fontAlgn="base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8pPr>
      <a:lvl9pPr marL="1828800" algn="l" rtl="0" fontAlgn="base">
        <a:lnSpc>
          <a:spcPts val="2100"/>
        </a:lnSpc>
        <a:spcBef>
          <a:spcPct val="20000"/>
        </a:spcBef>
        <a:spcAft>
          <a:spcPct val="0"/>
        </a:spcAft>
        <a:buClr>
          <a:srgbClr val="E12129"/>
        </a:buClr>
        <a:buSzPct val="70000"/>
        <a:buFont typeface="Wingdings" pitchFamily="2" charset="2"/>
        <a:defRPr sz="4000" b="1">
          <a:solidFill>
            <a:srgbClr val="565A5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/>
        </p:nvSpPr>
        <p:spPr bwMode="auto">
          <a:xfrm>
            <a:off x="8" y="4839003"/>
            <a:ext cx="7386333" cy="2048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auto">
          <a:xfrm>
            <a:off x="8388228" y="4837813"/>
            <a:ext cx="758957" cy="204851"/>
          </a:xfrm>
          <a:prstGeom prst="rect">
            <a:avLst/>
          </a:prstGeom>
          <a:solidFill>
            <a:srgbClr val="FCC5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565A5B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4116" y="1111197"/>
            <a:ext cx="7075128" cy="12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24116" y="609296"/>
            <a:ext cx="7075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bearbeiten.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4223483" y="4871168"/>
            <a:ext cx="3156498" cy="2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43" tIns="41721" rIns="83443" bIns="41721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>
                <a:solidFill>
                  <a:srgbClr val="FFFFFF"/>
                </a:solidFill>
              </a:rPr>
              <a:t>Status: 20</a:t>
            </a:r>
            <a:r>
              <a:rPr lang="de-DE" altLang="de-DE" sz="800" baseline="30000">
                <a:solidFill>
                  <a:srgbClr val="FFFFFF"/>
                </a:solidFill>
              </a:rPr>
              <a:t>th</a:t>
            </a:r>
            <a:r>
              <a:rPr lang="de-DE" altLang="de-DE" sz="800">
                <a:solidFill>
                  <a:srgbClr val="FFFFFF"/>
                </a:solidFill>
              </a:rPr>
              <a:t> September 2011 </a:t>
            </a:r>
            <a:r>
              <a:rPr lang="de-DE" altLang="de-DE" sz="800">
                <a:solidFill>
                  <a:srgbClr val="FFFFFF"/>
                </a:solidFill>
                <a:cs typeface="Arial" charset="0"/>
              </a:rPr>
              <a:t>| © METRO AG 2010</a:t>
            </a:r>
          </a:p>
        </p:txBody>
      </p:sp>
      <p:sp>
        <p:nvSpPr>
          <p:cNvPr id="499742" name="Text Box 30"/>
          <p:cNvSpPr txBox="1">
            <a:spLocks noChangeArrowheads="1"/>
          </p:cNvSpPr>
          <p:nvPr/>
        </p:nvSpPr>
        <p:spPr bwMode="auto">
          <a:xfrm>
            <a:off x="1024116" y="4902133"/>
            <a:ext cx="28452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800">
                <a:solidFill>
                  <a:srgbClr val="FFFFFF"/>
                </a:solidFill>
              </a:rPr>
              <a:t>METRO SYSTEMS – SAF SST Management Information.</a:t>
            </a:r>
          </a:p>
        </p:txBody>
      </p:sp>
      <p:sp>
        <p:nvSpPr>
          <p:cNvPr id="499743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7617" y="4859721"/>
            <a:ext cx="3763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defTabSz="871538">
              <a:defRPr sz="1000" b="1">
                <a:solidFill>
                  <a:schemeClr val="tx2"/>
                </a:solidFill>
                <a:latin typeface="Arial" charset="0"/>
              </a:defRPr>
            </a:lvl1pPr>
          </a:lstStyle>
          <a:p>
            <a:pPr algn="ctr">
              <a:defRPr/>
            </a:pPr>
            <a:fld id="{A50C13FA-7649-4628-A52A-B3DB619D060F}" type="slidenum">
              <a:rPr lang="de-DE" altLang="de-DE">
                <a:solidFill>
                  <a:srgbClr val="004171"/>
                </a:solidFill>
              </a:rPr>
              <a:pPr algn="ctr">
                <a:defRPr/>
              </a:pPr>
              <a:t>‹#›</a:t>
            </a:fld>
            <a:endParaRPr lang="de-DE" altLang="de-DE">
              <a:solidFill>
                <a:srgbClr val="004171"/>
              </a:solidFill>
            </a:endParaRPr>
          </a:p>
        </p:txBody>
      </p:sp>
      <p:pic>
        <p:nvPicPr>
          <p:cNvPr id="1033" name="Picture 38" descr="METRO SYSTEMS_Logo_CMYK_lar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44" y="4868786"/>
            <a:ext cx="863750" cy="1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73" y="613363"/>
            <a:ext cx="8462844" cy="40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This ist the title in Arial bold, 20 pt</a:t>
            </a:r>
            <a:br>
              <a:rPr lang="en-US" altLang="de-DE"/>
            </a:br>
            <a:r>
              <a:rPr lang="en-US" altLang="de-DE"/>
              <a:t>maximum two lines</a:t>
            </a:r>
          </a:p>
        </p:txBody>
      </p:sp>
      <p:sp>
        <p:nvSpPr>
          <p:cNvPr id="235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81" y="1087385"/>
            <a:ext cx="8456493" cy="371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Textmasterformate durch Klicken bearbeiten</a:t>
            </a:r>
          </a:p>
          <a:p>
            <a:pPr lvl="1"/>
            <a:r>
              <a:rPr lang="en-US" altLang="de-DE"/>
              <a:t>Lorem ipsum</a:t>
            </a:r>
          </a:p>
          <a:p>
            <a:pPr lvl="2"/>
            <a:r>
              <a:rPr lang="en-US" altLang="de-DE"/>
              <a:t>Zweite Ebene</a:t>
            </a:r>
          </a:p>
          <a:p>
            <a:pPr lvl="3"/>
            <a:r>
              <a:rPr lang="en-US" altLang="de-DE"/>
              <a:t>Dritte Ebene</a:t>
            </a:r>
          </a:p>
          <a:p>
            <a:pPr lvl="4"/>
            <a:r>
              <a:rPr lang="en-US" altLang="de-DE"/>
              <a:t>Vierte Ebene</a:t>
            </a:r>
          </a:p>
        </p:txBody>
      </p:sp>
      <p:sp>
        <p:nvSpPr>
          <p:cNvPr id="23511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2343" y="4868786"/>
            <a:ext cx="4140919" cy="2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5000"/>
              </a:lnSpc>
              <a:defRPr kumimoji="0"/>
            </a:lvl1pPr>
          </a:lstStyle>
          <a:p>
            <a:pPr algn="ctr"/>
            <a:r>
              <a:rPr lang="de-DE" altLang="de-DE" sz="1000">
                <a:solidFill>
                  <a:srgbClr val="000000"/>
                </a:solidFill>
                <a:latin typeface="Arial" charset="0"/>
              </a:rPr>
              <a:t>Page </a:t>
            </a:r>
            <a:fld id="{0200B615-2A7B-4E6C-A01D-2E5BDC1972E0}" type="slidenum">
              <a:rPr lang="de-DE" altLang="de-DE" sz="1000" smtClean="0">
                <a:solidFill>
                  <a:srgbClr val="000000"/>
                </a:solidFill>
                <a:latin typeface="Arial" charset="0"/>
              </a:rPr>
              <a:pPr algn="ctr"/>
              <a:t>‹#›</a:t>
            </a:fld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1109" name="Rectangle 5"/>
          <p:cNvSpPr>
            <a:spLocks noChangeArrowheads="1"/>
          </p:cNvSpPr>
          <p:nvPr/>
        </p:nvSpPr>
        <p:spPr bwMode="auto">
          <a:xfrm>
            <a:off x="1332145" y="189368"/>
            <a:ext cx="7472072" cy="357298"/>
          </a:xfrm>
          <a:prstGeom prst="rect">
            <a:avLst/>
          </a:prstGeom>
          <a:solidFill>
            <a:srgbClr val="FBE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11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24268" y="191750"/>
            <a:ext cx="1979957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defRPr kumimoji="0"/>
            </a:lvl1pPr>
          </a:lstStyle>
          <a:p>
            <a:fld id="{F2FF4D0F-7CEF-4C8C-8C42-043E6A887DBA}" type="datetime1">
              <a:rPr lang="de-DE" altLang="de-DE" sz="1000" smtClean="0">
                <a:solidFill>
                  <a:srgbClr val="000000"/>
                </a:solidFill>
                <a:latin typeface="Arial" charset="0"/>
              </a:rPr>
              <a:pPr/>
              <a:t>18.03.2021</a:t>
            </a:fld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51111" name="Group 7"/>
          <p:cNvGrpSpPr>
            <a:grpSpLocks/>
          </p:cNvGrpSpPr>
          <p:nvPr/>
        </p:nvGrpSpPr>
        <p:grpSpPr bwMode="auto">
          <a:xfrm>
            <a:off x="341372" y="189368"/>
            <a:ext cx="1009825" cy="357298"/>
            <a:chOff x="215" y="159"/>
            <a:chExt cx="636" cy="300"/>
          </a:xfrm>
        </p:grpSpPr>
        <p:sp>
          <p:nvSpPr>
            <p:cNvPr id="2351112" name="Rectangle 8"/>
            <p:cNvSpPr>
              <a:spLocks noChangeArrowheads="1"/>
            </p:cNvSpPr>
            <p:nvPr userDrawn="1"/>
          </p:nvSpPr>
          <p:spPr bwMode="auto">
            <a:xfrm>
              <a:off x="215" y="159"/>
              <a:ext cx="636" cy="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kumimoji="1" lang="de-DE" sz="10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351113" name="Picture 9" descr="metro_ppt_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68"/>
              <a:ext cx="485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1114" name="Text Box 10"/>
          <p:cNvSpPr txBox="1">
            <a:spLocks noChangeArrowheads="1"/>
          </p:cNvSpPr>
          <p:nvPr/>
        </p:nvSpPr>
        <p:spPr bwMode="auto">
          <a:xfrm>
            <a:off x="6824260" y="4868786"/>
            <a:ext cx="1973606" cy="2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25FF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hangingPunct="0">
              <a:lnSpc>
                <a:spcPct val="115000"/>
              </a:lnSpc>
            </a:pPr>
            <a:r>
              <a:rPr kumimoji="1" lang="en-GB" altLang="de-DE" sz="1000">
                <a:solidFill>
                  <a:srgbClr val="000000"/>
                </a:solidFill>
                <a:latin typeface="Arial" charset="0"/>
              </a:rPr>
              <a:t>Member</a:t>
            </a:r>
            <a:r>
              <a:rPr kumimoji="1" lang="de-DE" altLang="de-DE" sz="1000">
                <a:solidFill>
                  <a:srgbClr val="000000"/>
                </a:solidFill>
                <a:latin typeface="Arial" charset="0"/>
              </a:rPr>
              <a:t> of </a:t>
            </a:r>
            <a:r>
              <a:rPr kumimoji="1" lang="de-DE" altLang="de-DE" sz="1000" b="1">
                <a:solidFill>
                  <a:srgbClr val="000000"/>
                </a:solidFill>
                <a:latin typeface="Arial" charset="0"/>
              </a:rPr>
              <a:t>METRO Group</a:t>
            </a:r>
            <a:endParaRPr kumimoji="1" lang="en-GB" altLang="de-DE" sz="1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1115" name="Rectangle 11"/>
          <p:cNvSpPr>
            <a:spLocks noChangeArrowheads="1"/>
          </p:cNvSpPr>
          <p:nvPr/>
        </p:nvSpPr>
        <p:spPr bwMode="auto">
          <a:xfrm>
            <a:off x="341372" y="4868786"/>
            <a:ext cx="5041187" cy="2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l" eaLnBrk="0" hangingPunct="0">
              <a:lnSpc>
                <a:spcPct val="115000"/>
              </a:lnSpc>
            </a:pPr>
            <a:r>
              <a:rPr kumimoji="1" lang="en-US" altLang="de-DE" sz="1000">
                <a:solidFill>
                  <a:srgbClr val="000000"/>
                </a:solidFill>
                <a:latin typeface="Arial" charset="0"/>
              </a:rPr>
              <a:t>M</a:t>
            </a:r>
            <a:r>
              <a:rPr kumimoji="1" lang="de-DE" altLang="de-DE" sz="1000">
                <a:solidFill>
                  <a:srgbClr val="000000"/>
                </a:solidFill>
                <a:latin typeface="Arial" charset="0"/>
              </a:rPr>
              <a:t>ETRO</a:t>
            </a:r>
            <a:r>
              <a:rPr kumimoji="1" lang="en-US" altLang="de-DE" sz="1000">
                <a:solidFill>
                  <a:srgbClr val="000000"/>
                </a:solidFill>
                <a:latin typeface="Arial" charset="0"/>
              </a:rPr>
              <a:t> Cash &amp; Carry International GmbH</a:t>
            </a:r>
            <a:endParaRPr lang="de-DE" altLang="de-DE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1116" name="Line 12"/>
          <p:cNvSpPr>
            <a:spLocks noChangeShapeType="1"/>
          </p:cNvSpPr>
          <p:nvPr/>
        </p:nvSpPr>
        <p:spPr bwMode="auto">
          <a:xfrm flipV="1">
            <a:off x="341373" y="4890216"/>
            <a:ext cx="8462844" cy="0"/>
          </a:xfrm>
          <a:prstGeom prst="line">
            <a:avLst/>
          </a:prstGeom>
          <a:noFill/>
          <a:ln w="12700">
            <a:solidFill>
              <a:srgbClr val="0040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kumimoji="1" lang="de-DE" sz="1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15000"/>
        </a:lnSpc>
        <a:spcBef>
          <a:spcPct val="30000"/>
        </a:spcBef>
        <a:spcAft>
          <a:spcPct val="0"/>
        </a:spcAft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2pPr>
      <a:lvl3pPr marL="533400" indent="-260350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3pPr>
      <a:lvl4pPr marL="804863" indent="-269875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4pPr>
      <a:lvl5pPr marL="1074738" indent="-268288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5pPr>
      <a:lvl6pPr marL="1531938" indent="-268288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6pPr>
      <a:lvl7pPr marL="1989138" indent="-268288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7pPr>
      <a:lvl8pPr marL="2446338" indent="-268288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8pPr>
      <a:lvl9pPr marL="2903538" indent="-268288" algn="l" rtl="0" fontAlgn="base">
        <a:lnSpc>
          <a:spcPct val="115000"/>
        </a:lnSpc>
        <a:spcBef>
          <a:spcPct val="30000"/>
        </a:spcBef>
        <a:spcAft>
          <a:spcPct val="0"/>
        </a:spcAft>
        <a:buClr>
          <a:schemeClr val="accent2"/>
        </a:buClr>
        <a:buSzPct val="120000"/>
        <a:buChar char="-"/>
        <a:tabLst>
          <a:tab pos="271463" algn="l"/>
          <a:tab pos="541338" algn="l"/>
          <a:tab pos="804863" algn="l"/>
          <a:tab pos="806450" algn="l"/>
          <a:tab pos="1071563" algn="l"/>
          <a:tab pos="1074738" algn="l"/>
          <a:tab pos="2152650" algn="l"/>
          <a:tab pos="4305300" algn="l"/>
          <a:tab pos="645795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0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0" y="122674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 sz="1500">
              <a:solidFill>
                <a:srgbClr val="555555"/>
              </a:solidFill>
              <a:ea typeface="ＭＳ Ｐゴシック" pitchFamily="34" charset="-128"/>
            </a:endParaRPr>
          </a:p>
        </p:txBody>
      </p:sp>
      <p:sp>
        <p:nvSpPr>
          <p:cNvPr id="1028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1029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07213" y="4837813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1024116" y="1111197"/>
            <a:ext cx="7075128" cy="12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014589" y="254634"/>
            <a:ext cx="7075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bearbeiten.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dirty="0">
                <a:solidFill>
                  <a:srgbClr val="FFFFFF"/>
                </a:solidFill>
              </a:rPr>
              <a:t>Düsseldorf 18.05.2016 </a:t>
            </a:r>
            <a:r>
              <a:rPr lang="de-DE" sz="800" dirty="0">
                <a:solidFill>
                  <a:srgbClr val="FFFFFF"/>
                </a:solidFill>
                <a:cs typeface="Arial" charset="0"/>
              </a:rPr>
              <a:t>| © METRO SYSTEMS GmbH 2013</a:t>
            </a:r>
          </a:p>
        </p:txBody>
      </p:sp>
      <p:sp>
        <p:nvSpPr>
          <p:cNvPr id="499742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024116" y="4902133"/>
            <a:ext cx="28452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rgbClr val="FFFFFF"/>
                </a:solidFill>
              </a:rPr>
              <a:t>ZUM HANDELN GESCHAFFEN. </a:t>
            </a:r>
          </a:p>
        </p:txBody>
      </p:sp>
      <p:sp>
        <p:nvSpPr>
          <p:cNvPr id="499743" name="Rectangle 31"/>
          <p:cNvSpPr>
            <a:spLocks noGrp="1" noChangeArrowheads="1"/>
          </p:cNvSpPr>
          <p:nvPr>
            <p:ph type="sldNum" sz="quarter" idx="4"/>
            <p:custDataLst>
              <p:tags r:id="rId24"/>
            </p:custDataLst>
          </p:nvPr>
        </p:nvSpPr>
        <p:spPr bwMode="auto">
          <a:xfrm>
            <a:off x="8467617" y="4859721"/>
            <a:ext cx="3763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defTabSz="871538">
              <a:defRPr sz="1000" b="1">
                <a:solidFill>
                  <a:schemeClr val="accent1"/>
                </a:solidFill>
              </a:defRPr>
            </a:lvl1pPr>
          </a:lstStyle>
          <a:p>
            <a:pPr algn="ctr">
              <a:defRPr/>
            </a:pPr>
            <a:fld id="{3A4E1F6F-8F04-43CA-8ABE-0D06EA5A6F1F}" type="slidenum">
              <a:rPr lang="de-DE">
                <a:solidFill>
                  <a:srgbClr val="0E4171"/>
                </a:solidFill>
                <a:latin typeface="Arial" charset="0"/>
              </a:rPr>
              <a:pPr algn="ctr">
                <a:defRPr/>
              </a:pPr>
              <a:t>‹#›</a:t>
            </a:fld>
            <a:endParaRPr lang="de-DE">
              <a:solidFill>
                <a:srgbClr val="0E4171"/>
              </a:solidFill>
              <a:latin typeface="Arial" charset="0"/>
            </a:endParaRPr>
          </a:p>
        </p:txBody>
      </p:sp>
      <p:pic>
        <p:nvPicPr>
          <p:cNvPr id="1035" name="Picture 41" descr="METRO_SYSTEMS_Logo_RGB_RZ2_Larg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 ftr="0" dt="0"/>
  <p:txStyles>
    <p:titleStyle>
      <a:lvl1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09550" indent="-209550" algn="l" defTabSz="8715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0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5025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de-DE" sz="1500">
              <a:solidFill>
                <a:srgbClr val="555555"/>
              </a:solidFill>
              <a:ea typeface="ＭＳ Ｐゴシック" pitchFamily="34" charset="-128"/>
            </a:endParaRPr>
          </a:p>
        </p:txBody>
      </p:sp>
      <p:sp>
        <p:nvSpPr>
          <p:cNvPr id="1028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1029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555555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1024116" y="1111197"/>
            <a:ext cx="7075128" cy="12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014589" y="254622"/>
            <a:ext cx="7075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bearbeiten.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dirty="0">
                <a:solidFill>
                  <a:srgbClr val="FFFFFF"/>
                </a:solidFill>
              </a:rPr>
              <a:t>Düsseldorf 18.05.2016 </a:t>
            </a:r>
            <a:r>
              <a:rPr lang="de-DE" sz="800" dirty="0">
                <a:solidFill>
                  <a:srgbClr val="FFFFFF"/>
                </a:solidFill>
                <a:cs typeface="Arial" charset="0"/>
              </a:rPr>
              <a:t>| © METRO SYSTEMS GmbH 2013</a:t>
            </a:r>
          </a:p>
        </p:txBody>
      </p:sp>
      <p:sp>
        <p:nvSpPr>
          <p:cNvPr id="499742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024116" y="4902125"/>
            <a:ext cx="28452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rgbClr val="FFFFFF"/>
                </a:solidFill>
              </a:rPr>
              <a:t>ZUM HANDELN GESCHAFFEN. </a:t>
            </a:r>
          </a:p>
        </p:txBody>
      </p:sp>
      <p:sp>
        <p:nvSpPr>
          <p:cNvPr id="499743" name="Rectangle 31"/>
          <p:cNvSpPr>
            <a:spLocks noGrp="1" noChangeArrowheads="1"/>
          </p:cNvSpPr>
          <p:nvPr>
            <p:ph type="sldNum" sz="quarter" idx="4"/>
            <p:custDataLst>
              <p:tags r:id="rId24"/>
            </p:custDataLst>
          </p:nvPr>
        </p:nvSpPr>
        <p:spPr bwMode="auto">
          <a:xfrm>
            <a:off x="8467609" y="4859721"/>
            <a:ext cx="37630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defTabSz="871538">
              <a:defRPr sz="1000" b="1">
                <a:solidFill>
                  <a:schemeClr val="accent1"/>
                </a:solidFill>
              </a:defRPr>
            </a:lvl1pPr>
          </a:lstStyle>
          <a:p>
            <a:pPr algn="ctr">
              <a:defRPr/>
            </a:pPr>
            <a:fld id="{3A4E1F6F-8F04-43CA-8ABE-0D06EA5A6F1F}" type="slidenum">
              <a:rPr lang="de-DE">
                <a:solidFill>
                  <a:srgbClr val="0E4171"/>
                </a:solidFill>
                <a:latin typeface="Arial" charset="0"/>
              </a:rPr>
              <a:pPr algn="ctr">
                <a:defRPr/>
              </a:pPr>
              <a:t>‹#›</a:t>
            </a:fld>
            <a:endParaRPr lang="de-DE">
              <a:solidFill>
                <a:srgbClr val="0E4171"/>
              </a:solidFill>
              <a:latin typeface="Arial" charset="0"/>
            </a:endParaRPr>
          </a:p>
        </p:txBody>
      </p:sp>
      <p:pic>
        <p:nvPicPr>
          <p:cNvPr id="1035" name="Picture 41" descr="METRO_SYSTEMS_Logo_RGB_RZ2_Larg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 ftr="0" dt="0"/>
  <p:txStyles>
    <p:titleStyle>
      <a:lvl1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09550" indent="-209550" algn="l" defTabSz="87153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0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0" y="0"/>
          <a:ext cx="158778" cy="1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78" cy="119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0" y="122673"/>
            <a:ext cx="9145588" cy="5716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34" tIns="42710" rIns="82134" bIns="42710" anchor="ctr"/>
          <a:lstStyle>
            <a:lvl1pPr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350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3502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5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220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0" y="4839003"/>
            <a:ext cx="7198975" cy="2048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221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207213" y="4837812"/>
            <a:ext cx="938375" cy="204851"/>
          </a:xfrm>
          <a:prstGeom prst="rect">
            <a:avLst/>
          </a:prstGeom>
          <a:solidFill>
            <a:srgbClr val="FCC51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100">
              <a:solidFill>
                <a:srgbClr val="555555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gray">
          <a:xfrm>
            <a:off x="1024116" y="1111197"/>
            <a:ext cx="7075128" cy="12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gray">
          <a:xfrm>
            <a:off x="1014589" y="254622"/>
            <a:ext cx="7075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Titelmasterformat durch Klicken bearbeiten.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878638" y="4871160"/>
            <a:ext cx="4318750" cy="11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3" tIns="41721" rIns="83443" bIns="41721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Status [or presenter]: Day Month 2012 </a:t>
            </a:r>
            <a:r>
              <a:rPr lang="en-US" sz="800">
                <a:solidFill>
                  <a:srgbClr val="FFFFFF"/>
                </a:solidFill>
                <a:cs typeface="Arial" charset="0"/>
              </a:rPr>
              <a:t>| © METRO SYSTEMS GmbH 2012</a:t>
            </a:r>
          </a:p>
        </p:txBody>
      </p:sp>
      <p:sp>
        <p:nvSpPr>
          <p:cNvPr id="499742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024116" y="4902125"/>
            <a:ext cx="284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MADE TO TRADE. Title of presentation.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99743" name="Rectangle 31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gray">
          <a:xfrm>
            <a:off x="8467609" y="4859721"/>
            <a:ext cx="37630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solidFill>
                  <a:srgbClr val="0E417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C33612-9B97-4933-8B6A-CC3C3965C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7" name="Picture 12" descr="METRO_SYSTEMS_Logo_RGB_RZ2_Larg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0" y="4886643"/>
            <a:ext cx="863750" cy="1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hdr="0" ft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defTabSz="87153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0955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eaLnBrk="1" fontAlgn="base" hangingPunct="1">
        <a:lnSpc>
          <a:spcPct val="109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13010" y="1478977"/>
            <a:ext cx="7175159" cy="307777"/>
          </a:xfrm>
        </p:spPr>
        <p:txBody>
          <a:bodyPr/>
          <a:lstStyle/>
          <a:p>
            <a:r>
              <a:rPr lang="en-US" altLang="en-US" dirty="0"/>
              <a:t>Presentation MDW Sourcing solution</a:t>
            </a:r>
            <a:endParaRPr lang="de-DE" altLang="de-DE" dirty="0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gray">
          <a:xfrm>
            <a:off x="1025712" y="1961363"/>
            <a:ext cx="7162457" cy="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71538" eaLnBrk="0" hangingPunct="0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71538" eaLnBrk="0" hangingPunct="0">
              <a:lnSpc>
                <a:spcPct val="109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71538" eaLnBrk="0" hangingPunct="0">
              <a:lnSpc>
                <a:spcPct val="109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71538" eaLnBrk="0" hangingPunct="0">
              <a:lnSpc>
                <a:spcPct val="109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71538" eaLnBrk="0" hangingPunct="0">
              <a:lnSpc>
                <a:spcPct val="109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000" dirty="0">
              <a:solidFill>
                <a:srgbClr val="555555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6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059633"/>
            <a:ext cx="8384223" cy="36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05" y="1245870"/>
            <a:ext cx="11557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69" y="1211580"/>
            <a:ext cx="2050867" cy="115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950595"/>
            <a:ext cx="1285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0" y="3181350"/>
            <a:ext cx="24003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568440" y="3790950"/>
            <a:ext cx="1120140" cy="73533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052310" y="3360063"/>
            <a:ext cx="127254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Top Seller </a:t>
            </a:r>
            <a:r>
              <a:rPr lang="de-DE" dirty="0" err="1"/>
              <a:t>article</a:t>
            </a:r>
            <a:r>
              <a:rPr lang="de-DE" dirty="0"/>
              <a:t>       </a:t>
            </a:r>
          </a:p>
          <a:p>
            <a:pPr algn="l"/>
            <a:r>
              <a:rPr lang="de-DE" dirty="0"/>
              <a:t>       </a:t>
            </a:r>
            <a:r>
              <a:rPr lang="de-DE" dirty="0" err="1"/>
              <a:t>Vanilla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180340" y="375207"/>
            <a:ext cx="7075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defTabSz="86995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kern="0"/>
              <a:t>Benefits</a:t>
            </a:r>
            <a:endParaRPr lang="en-GB" kern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316362" y="582394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5205" y="663475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CCR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78" y="1050290"/>
            <a:ext cx="8749982" cy="738664"/>
          </a:xfrm>
        </p:spPr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Common Sourcing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all countries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checked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b="1" dirty="0"/>
              <a:t>1</a:t>
            </a:r>
            <a:r>
              <a:rPr lang="de-DE" dirty="0"/>
              <a:t> </a:t>
            </a:r>
            <a:r>
              <a:rPr lang="de-DE" dirty="0" err="1"/>
              <a:t>eS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 ID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468" y="32186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" y="2251104"/>
            <a:ext cx="8957310" cy="22005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539248" y="2933700"/>
            <a:ext cx="327660" cy="12496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060" y="4405625"/>
            <a:ext cx="1592580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Sales</a:t>
            </a:r>
            <a:r>
              <a:rPr lang="de-DE" dirty="0"/>
              <a:t> per Country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H="1" flipV="1">
            <a:off x="1866900" y="3467103"/>
            <a:ext cx="933450" cy="938522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309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880" y="32948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2" y="1021080"/>
            <a:ext cx="7565695" cy="37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340" y="37520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1673506"/>
            <a:ext cx="9081135" cy="21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2460" y="3159412"/>
            <a:ext cx="163068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/>
              <a:t>Negotiated</a:t>
            </a:r>
            <a:r>
              <a:rPr lang="de-DE" sz="1400" dirty="0"/>
              <a:t> </a:t>
            </a:r>
            <a:r>
              <a:rPr lang="de-DE" sz="1400" dirty="0" err="1"/>
              <a:t>buying</a:t>
            </a:r>
            <a:r>
              <a:rPr lang="de-DE" sz="1400" dirty="0"/>
              <a:t> </a:t>
            </a:r>
            <a:r>
              <a:rPr lang="de-DE" sz="1400" dirty="0" err="1"/>
              <a:t>price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4,290 €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ice</a:t>
            </a:r>
            <a:r>
              <a:rPr lang="de-DE" sz="1400" dirty="0"/>
              <a:t> </a:t>
            </a:r>
            <a:r>
              <a:rPr lang="de-DE" sz="1400" dirty="0" err="1"/>
              <a:t>cream</a:t>
            </a:r>
            <a:r>
              <a:rPr lang="de-DE" sz="1400" dirty="0"/>
              <a:t> </a:t>
            </a:r>
            <a:r>
              <a:rPr lang="de-DE" sz="1400" b="1" dirty="0" err="1"/>
              <a:t>pistachio</a:t>
            </a:r>
            <a:r>
              <a:rPr lang="de-DE" sz="1400" dirty="0"/>
              <a:t> </a:t>
            </a:r>
            <a:r>
              <a:rPr lang="de-DE" sz="1400" dirty="0" err="1"/>
              <a:t>based</a:t>
            </a:r>
            <a:r>
              <a:rPr lang="de-DE" sz="1400" dirty="0"/>
              <a:t> on a </a:t>
            </a:r>
            <a:r>
              <a:rPr lang="de-DE" sz="1400" dirty="0" err="1"/>
              <a:t>Quantity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10.000 PCs 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V="1">
            <a:off x="5257800" y="2697480"/>
            <a:ext cx="815340" cy="461932"/>
          </a:xfrm>
          <a:prstGeom prst="straightConnector1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93" y="2269777"/>
            <a:ext cx="2050867" cy="115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" y="1325880"/>
            <a:ext cx="3992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 bwMode="auto">
          <a:xfrm>
            <a:off x="5655202" y="1092934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4045" y="1174015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CCR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5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1286320"/>
            <a:ext cx="8055293" cy="3158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69" y="3093720"/>
            <a:ext cx="2050867" cy="115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18" y="3009900"/>
            <a:ext cx="195949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25120" y="32948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00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2572701"/>
            <a:ext cx="8572500" cy="1572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1100037"/>
            <a:ext cx="1612582" cy="12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06" y="1188539"/>
            <a:ext cx="2050867" cy="1154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41" y="1809636"/>
            <a:ext cx="1119898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52360" y="1920240"/>
            <a:ext cx="82296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Margin</a:t>
            </a:r>
            <a:endParaRPr lang="en-GB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76238" y="352425"/>
            <a:ext cx="7075487" cy="369888"/>
          </a:xfrm>
        </p:spPr>
        <p:txBody>
          <a:bodyPr/>
          <a:lstStyle/>
          <a:p>
            <a:r>
              <a:rPr lang="de-DE" dirty="0" err="1"/>
              <a:t>Benefits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81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043781" y="1380331"/>
          <a:ext cx="4366418" cy="201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14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private_label_cd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common_source_ind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1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CS Ownbrand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1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Local Ownbrand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1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CS Brand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1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Pfeil nach rechts 7"/>
          <p:cNvSpPr/>
          <p:nvPr/>
        </p:nvSpPr>
        <p:spPr bwMode="auto">
          <a:xfrm rot="20673030">
            <a:off x="5546484" y="2061807"/>
            <a:ext cx="724733" cy="213042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feil nach rechts 9"/>
          <p:cNvSpPr/>
          <p:nvPr/>
        </p:nvSpPr>
        <p:spPr bwMode="auto">
          <a:xfrm rot="469712">
            <a:off x="5577295" y="2319004"/>
            <a:ext cx="697249" cy="223247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10"/>
          <p:cNvSpPr txBox="1"/>
          <p:nvPr/>
        </p:nvSpPr>
        <p:spPr>
          <a:xfrm>
            <a:off x="6286499" y="1905000"/>
            <a:ext cx="1419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Local Tendering Own Brand</a:t>
            </a:r>
          </a:p>
        </p:txBody>
      </p:sp>
      <p:sp>
        <p:nvSpPr>
          <p:cNvPr id="9" name="Textfeld 11"/>
          <p:cNvSpPr txBox="1"/>
          <p:nvPr/>
        </p:nvSpPr>
        <p:spPr>
          <a:xfrm>
            <a:off x="6286499" y="2348450"/>
            <a:ext cx="1495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Other Local Own Brand</a:t>
            </a:r>
          </a:p>
        </p:txBody>
      </p:sp>
      <p:sp>
        <p:nvSpPr>
          <p:cNvPr id="10" name="Pfeil nach rechts 12"/>
          <p:cNvSpPr/>
          <p:nvPr/>
        </p:nvSpPr>
        <p:spPr bwMode="auto">
          <a:xfrm rot="469712">
            <a:off x="5624921" y="3300079"/>
            <a:ext cx="697249" cy="223247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rechts 13"/>
          <p:cNvSpPr/>
          <p:nvPr/>
        </p:nvSpPr>
        <p:spPr bwMode="auto">
          <a:xfrm rot="20929856">
            <a:off x="5626578" y="3060140"/>
            <a:ext cx="697249" cy="223247"/>
          </a:xfrm>
          <a:prstGeom prst="rightArrow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4"/>
          <p:cNvSpPr txBox="1"/>
          <p:nvPr/>
        </p:nvSpPr>
        <p:spPr>
          <a:xfrm>
            <a:off x="6324599" y="2917917"/>
            <a:ext cx="1419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Brand </a:t>
            </a:r>
          </a:p>
        </p:txBody>
      </p:sp>
      <p:sp>
        <p:nvSpPr>
          <p:cNvPr id="13" name="Textfeld 15"/>
          <p:cNvSpPr txBox="1"/>
          <p:nvPr/>
        </p:nvSpPr>
        <p:spPr>
          <a:xfrm>
            <a:off x="6324599" y="3361367"/>
            <a:ext cx="1495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/>
              <a:t>Local Tendering Non Brand</a:t>
            </a:r>
          </a:p>
        </p:txBody>
      </p:sp>
    </p:spTree>
    <p:extLst>
      <p:ext uri="{BB962C8B-B14F-4D97-AF65-F5344CB8AC3E}">
        <p14:creationId xmlns:p14="http://schemas.microsoft.com/office/powerpoint/2010/main" val="427853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A3475-71A8-44FE-AC79-74FA698B26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E736DF-6DA9-4B02-A29D-A0034B3A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 </a:t>
            </a:r>
            <a:r>
              <a:rPr lang="de-DE" dirty="0" err="1"/>
              <a:t>Overview</a:t>
            </a:r>
            <a:r>
              <a:rPr lang="de-D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E6210-58D8-40C4-A941-E209818B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96" y="1705762"/>
            <a:ext cx="2695595" cy="1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5DF2D-DB71-49A2-9986-F73A03ACD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311C6-6FA2-4DA1-B1DC-39860449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9178"/>
            <a:ext cx="7075488" cy="369332"/>
          </a:xfrm>
        </p:spPr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Sales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A0499-FCB5-4434-8ACC-492F86E3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89" y="980787"/>
            <a:ext cx="7850836" cy="35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965022-2E55-4901-A798-DA41565C1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42567-316F-4C69-83AC-568AC1D0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Master Detail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DFED8-7F59-4381-996F-5B578771A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" y="1108660"/>
            <a:ext cx="7982309" cy="3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32" y="2394441"/>
            <a:ext cx="908212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 bwMode="auto">
          <a:xfrm>
            <a:off x="5130927" y="1783615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96862" y="2124689"/>
            <a:ext cx="2044002" cy="661183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19722" y="1295401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160" y="33710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8" name="Picture 2" descr="Bildergebnis für merchandise management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" y="2847602"/>
            <a:ext cx="1676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214" y="2154231"/>
            <a:ext cx="18214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MMS-PL/CZ/CN,….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3062" y="1368326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C00000"/>
                </a:solidFill>
              </a:rPr>
              <a:t>eSourcing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164080" y="1529983"/>
            <a:ext cx="64008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3215640" y="1192531"/>
            <a:ext cx="1447800" cy="98297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charset="0"/>
              </a:rPr>
              <a:t>Market Price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Final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negotiated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</a:t>
            </a:r>
            <a:endParaRPr kumimoji="0" 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charset="0"/>
              </a:rPr>
              <a:t>Commitment</a:t>
            </a:r>
            <a:r>
              <a:rPr lang="de-DE" dirty="0">
                <a:latin typeface="Arial" charset="0"/>
              </a:rPr>
              <a:t> QTY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GTIN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charset="0"/>
              </a:rPr>
              <a:t>……..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091690" y="3315864"/>
            <a:ext cx="773430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3215640" y="2950847"/>
            <a:ext cx="1447800" cy="1724785"/>
          </a:xfrm>
          <a:prstGeom prst="rect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charset="0"/>
              </a:rPr>
              <a:t>Local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Article</a:t>
            </a:r>
            <a:r>
              <a:rPr lang="de-DE" dirty="0">
                <a:latin typeface="Arial" charset="0"/>
              </a:rPr>
              <a:t> ID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Local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Article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Desc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charset="0"/>
              </a:rPr>
              <a:t>Buying</a:t>
            </a:r>
            <a:r>
              <a:rPr lang="de-DE" dirty="0">
                <a:latin typeface="Arial" charset="0"/>
              </a:rPr>
              <a:t> Price 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Selling</a:t>
            </a:r>
            <a:r>
              <a:rPr kumimoji="0" lang="de-DE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price</a:t>
            </a:r>
            <a:endParaRPr kumimoji="0" lang="de-DE" sz="11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aseline="0" dirty="0">
                <a:latin typeface="Arial" charset="0"/>
              </a:rPr>
              <a:t>………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Elbow Connector 21"/>
          <p:cNvCxnSpPr>
            <a:endCxn id="35" idx="0"/>
          </p:cNvCxnSpPr>
          <p:nvPr/>
        </p:nvCxnSpPr>
        <p:spPr bwMode="auto">
          <a:xfrm>
            <a:off x="4663440" y="1503313"/>
            <a:ext cx="1176306" cy="333642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5172837" y="1836955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CCR</a:t>
            </a:r>
            <a:endParaRPr lang="en-GB" dirty="0"/>
          </a:p>
        </p:txBody>
      </p:sp>
      <p:pic>
        <p:nvPicPr>
          <p:cNvPr id="30" name="Picture 2" descr="Bildergebnis für merchandise management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7" y="3097799"/>
            <a:ext cx="1676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ergebnis für merchandise management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" y="3341639"/>
            <a:ext cx="1676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33663" y="3341639"/>
            <a:ext cx="133381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PL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000599" y="3626972"/>
            <a:ext cx="133381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CZ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667508" y="3965526"/>
            <a:ext cx="133381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CN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34" idx="0"/>
            <a:endCxn id="46" idx="2"/>
          </p:cNvCxnSpPr>
          <p:nvPr/>
        </p:nvCxnSpPr>
        <p:spPr bwMode="auto">
          <a:xfrm flipH="1" flipV="1">
            <a:off x="5839746" y="2271830"/>
            <a:ext cx="260826" cy="106980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36" idx="0"/>
            <a:endCxn id="46" idx="2"/>
          </p:cNvCxnSpPr>
          <p:nvPr/>
        </p:nvCxnSpPr>
        <p:spPr bwMode="auto">
          <a:xfrm flipH="1" flipV="1">
            <a:off x="5839746" y="2271830"/>
            <a:ext cx="827762" cy="135514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37" idx="0"/>
            <a:endCxn id="46" idx="2"/>
          </p:cNvCxnSpPr>
          <p:nvPr/>
        </p:nvCxnSpPr>
        <p:spPr bwMode="auto">
          <a:xfrm flipH="1" flipV="1">
            <a:off x="5839746" y="2271830"/>
            <a:ext cx="1494671" cy="169369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4660233" y="3468264"/>
            <a:ext cx="773430" cy="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4660233" y="3796249"/>
            <a:ext cx="1309926" cy="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endCxn id="37" idx="1"/>
          </p:cNvCxnSpPr>
          <p:nvPr/>
        </p:nvCxnSpPr>
        <p:spPr bwMode="auto">
          <a:xfrm>
            <a:off x="4690673" y="4098505"/>
            <a:ext cx="1976835" cy="3629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6"/>
          <p:cNvCxnSpPr/>
          <p:nvPr/>
        </p:nvCxnSpPr>
        <p:spPr bwMode="auto">
          <a:xfrm flipV="1">
            <a:off x="6667508" y="1283565"/>
            <a:ext cx="1075267" cy="7535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8"/>
          <p:cNvCxnSpPr/>
          <p:nvPr/>
        </p:nvCxnSpPr>
        <p:spPr bwMode="auto">
          <a:xfrm>
            <a:off x="7742775" y="1283565"/>
            <a:ext cx="1210733" cy="7535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205141" y="1670134"/>
            <a:ext cx="1097280" cy="1107996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Own</a:t>
            </a:r>
            <a:r>
              <a:rPr lang="de-DE" dirty="0"/>
              <a:t> Brand  </a:t>
            </a:r>
            <a:r>
              <a:rPr lang="de-DE" dirty="0" err="1"/>
              <a:t>Articles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countries </a:t>
            </a:r>
            <a:r>
              <a:rPr lang="de-DE" dirty="0" err="1"/>
              <a:t>and</a:t>
            </a:r>
            <a:r>
              <a:rPr lang="de-DE" dirty="0"/>
              <a:t> Corporate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CCR MDW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2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5" grpId="0" animBg="1"/>
      <p:bldP spid="34" grpId="0" animBg="1"/>
      <p:bldP spid="36" grpId="0" animBg="1"/>
      <p:bldP spid="37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4F915-1A2A-4D0E-A1D6-246FD3786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0F8EFF-0097-4B0A-ABF1-3DEC6FAA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Nego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40398-3351-4D7A-BD94-C68E8A1C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7" y="997538"/>
            <a:ext cx="7659538" cy="36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D7162-644B-4601-B3D3-6F7678BE5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5E36FB-2D5C-4A8F-B42F-D1B3F5BF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Customer Sales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50413-F9F0-4829-9336-4E5623CD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8" y="1169004"/>
            <a:ext cx="7939449" cy="33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83117-E8BF-4AD8-9FF9-713BF7E6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F296F-6180-40E2-8E32-20F52E83E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3B967-E8E4-467F-950E-0AE6CB87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Customer Sales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89B65-F492-4D9B-8227-9C41B8B2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2" y="1049723"/>
            <a:ext cx="8541739" cy="31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5FC50-7D05-4E22-86A5-48CCBFBEB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AAB6FC-6BEF-4687-8B0F-F57397C0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Article</a:t>
            </a:r>
            <a:r>
              <a:rPr lang="de-DE" dirty="0"/>
              <a:t> Customer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439ED-675B-4DFE-9D22-53AB6CFF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2" y="1260179"/>
            <a:ext cx="8639505" cy="27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5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02B01-4E22-4292-99CF-2F241306C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693B1-8190-4C7F-AAF6-02A6A18E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Nego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248CC-7D9F-4BFB-98FE-84452006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9" y="1036388"/>
            <a:ext cx="7989648" cy="35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963" y="1263658"/>
            <a:ext cx="7075487" cy="22159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Brand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Own Brand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Non Brand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Common Sourcing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	Local Tendering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604" y="1057852"/>
            <a:ext cx="3243353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1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9D98B-B81B-4B67-8E7E-576CD0659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038A2B-B5C7-4064-8E27-A8D57D6D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99642-CF7A-47AE-A077-7D39012A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441" y="1545047"/>
            <a:ext cx="2305067" cy="25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260" y="368190"/>
            <a:ext cx="8427720" cy="307777"/>
          </a:xfrm>
        </p:spPr>
        <p:txBody>
          <a:bodyPr/>
          <a:lstStyle/>
          <a:p>
            <a:r>
              <a:rPr lang="de-DE" sz="2000" dirty="0" err="1"/>
              <a:t>Benefits</a:t>
            </a:r>
            <a:r>
              <a:rPr lang="de-DE" sz="2000" dirty="0"/>
              <a:t> 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248795"/>
            <a:ext cx="7966654" cy="2416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" y="3970020"/>
            <a:ext cx="78867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Country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able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create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common</a:t>
            </a:r>
            <a:r>
              <a:rPr lang="de-DE" sz="1600" dirty="0"/>
              <a:t> </a:t>
            </a:r>
            <a:r>
              <a:rPr lang="de-DE" sz="1600" dirty="0" err="1"/>
              <a:t>view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different </a:t>
            </a:r>
            <a:r>
              <a:rPr lang="de-DE" sz="1600" dirty="0" err="1"/>
              <a:t>article</a:t>
            </a:r>
            <a:r>
              <a:rPr lang="de-DE" sz="1600" dirty="0"/>
              <a:t> </a:t>
            </a:r>
            <a:r>
              <a:rPr lang="de-DE" sz="1600" dirty="0" err="1"/>
              <a:t>types</a:t>
            </a:r>
            <a:r>
              <a:rPr lang="de-DE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97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039796"/>
            <a:ext cx="7978140" cy="36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Benefits</a:t>
            </a:r>
            <a:r>
              <a:rPr lang="de-DE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5780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Tender Project </a:t>
            </a:r>
            <a:r>
              <a:rPr lang="de-DE" dirty="0" err="1"/>
              <a:t>Ice</a:t>
            </a:r>
            <a:r>
              <a:rPr lang="de-DE" dirty="0"/>
              <a:t> Cream (MCC DE)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58" y="1013460"/>
            <a:ext cx="3995500" cy="392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8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593620"/>
            <a:ext cx="8996998" cy="272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78" y="1252537"/>
            <a:ext cx="2676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5425" y="336550"/>
            <a:ext cx="7075488" cy="369888"/>
          </a:xfrm>
        </p:spPr>
        <p:txBody>
          <a:bodyPr/>
          <a:lstStyle/>
          <a:p>
            <a:r>
              <a:rPr lang="de-DE" dirty="0" err="1"/>
              <a:t>Benefits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141102" y="1024354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9945" y="1105435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CCR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9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04362" y="4863356"/>
            <a:ext cx="141064" cy="153888"/>
          </a:xfrm>
        </p:spPr>
        <p:txBody>
          <a:bodyPr/>
          <a:lstStyle/>
          <a:p>
            <a:pPr>
              <a:defRPr/>
            </a:pPr>
            <a:fld id="{0225714D-62BA-4441-8359-4FF6D326A1D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337107"/>
            <a:ext cx="7075488" cy="369332"/>
          </a:xfrm>
        </p:spPr>
        <p:txBody>
          <a:bodyPr/>
          <a:lstStyle/>
          <a:p>
            <a:r>
              <a:rPr lang="de-DE" dirty="0" err="1"/>
              <a:t>Benefits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3" y="1662017"/>
            <a:ext cx="1647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1752600" y="1181957"/>
            <a:ext cx="2307907" cy="960120"/>
          </a:xfrm>
          <a:prstGeom prst="wedgeEllipseCallout">
            <a:avLst>
              <a:gd name="adj1" fmla="val -51869"/>
              <a:gd name="adj2" fmla="val 5932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potential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suppliers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who</a:t>
            </a:r>
            <a:r>
              <a:rPr kumimoji="0" 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</a:t>
            </a:r>
            <a:r>
              <a:rPr lang="de-DE" dirty="0" err="1">
                <a:latin typeface="Arial" charset="0"/>
              </a:rPr>
              <a:t>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produce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my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Own</a:t>
            </a:r>
            <a:r>
              <a:rPr lang="de-DE" dirty="0">
                <a:latin typeface="Arial" charset="0"/>
              </a:rPr>
              <a:t> Brand </a:t>
            </a:r>
          </a:p>
          <a:p>
            <a:pPr marL="0" marR="0" indent="0" algn="ct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i="1" dirty="0" err="1">
                <a:latin typeface="Arial" charset="0"/>
              </a:rPr>
              <a:t>Horeca</a:t>
            </a:r>
            <a:r>
              <a:rPr lang="de-DE" b="1" i="1" dirty="0">
                <a:latin typeface="Arial" charset="0"/>
              </a:rPr>
              <a:t> </a:t>
            </a:r>
            <a:r>
              <a:rPr lang="de-DE" b="1" i="1" dirty="0" err="1">
                <a:latin typeface="Arial" charset="0"/>
              </a:rPr>
              <a:t>ice</a:t>
            </a:r>
            <a:endParaRPr kumimoji="0" lang="en-GB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55202" y="1687294"/>
            <a:ext cx="1417638" cy="48821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4045" y="1768375"/>
            <a:ext cx="1333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de-DE" dirty="0"/>
              <a:t>MDW CCR</a:t>
            </a:r>
            <a:endParaRPr lang="en-GB" dirty="0"/>
          </a:p>
        </p:txBody>
      </p:sp>
      <p:pic>
        <p:nvPicPr>
          <p:cNvPr id="11" name="Picture 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1" y="1076073"/>
            <a:ext cx="836293" cy="494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96" y="2325170"/>
            <a:ext cx="6980772" cy="211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" y="3423285"/>
            <a:ext cx="1482310" cy="834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72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RqK3Evg0qVL2XfZxva7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vX1M2Xg0ez0tkwQFsSW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92XcHHfUC.a_ZHyBx9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HXKy5fI067.HTEMDReA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u5ye4A8EmNFHDB0HHc2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NaznEWz0GZvpLYqRn3V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.qTvOaIUqr3CV7zveh2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vX1M2Xg0ez0tkwQFsS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92XcHHfUC.a_ZHyBx9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HXKy5fI067.HTEMDReA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u5ye4A8EmNFHDB0HHc2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NaznEWz0GZvpLYqRn3V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.qTvOaIUqr3CV7zveh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NaznEWz0GZvpLYqRn3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.qTvOaIUqr3CV7zveh2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92XcHHfUC.a_ZHyBx9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HXKy5fI067.HTEMDReA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u5ye4A8EmNFHDB0HHc2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fmoCZExEuFtN_A84ZlL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CT562vh0q53H_WWGDEG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DGJrIc_kWWO_3sJ1_Z5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4VmakxOUUqBwGSih8Ur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uzQHJQYkCVdSPi0JmZ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hNR3VrECpHpCdfDHzGw"/>
</p:tagLst>
</file>

<file path=ppt/theme/theme1.xml><?xml version="1.0" encoding="utf-8"?>
<a:theme xmlns:a="http://schemas.openxmlformats.org/drawingml/2006/main" name="Vorlage_Präsentation_METRO SYSTEMS_16zu9_de_20150501">
  <a:themeElements>
    <a:clrScheme name="METRO GROUP_Extern_großes Publikum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METRO GROUP_Extern_großes Publik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_Extern_großes Publikum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Powerpoint_Master_MAKRO">
  <a:themeElements>
    <a:clrScheme name="1_Powerpoint_Master_MAKRO 5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1A3C7B"/>
      </a:hlink>
      <a:folHlink>
        <a:srgbClr val="F6A90E"/>
      </a:folHlink>
    </a:clrScheme>
    <a:fontScheme name="1_Powerpoint_Master_MAKR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_Master_MAKRO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5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1A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Powerpoint_Master_MAKRO">
  <a:themeElements>
    <a:clrScheme name="1_Powerpoint_Master_MAKRO 5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FBE400"/>
      </a:accent2>
      <a:accent3>
        <a:srgbClr val="FFFFFF"/>
      </a:accent3>
      <a:accent4>
        <a:srgbClr val="000000"/>
      </a:accent4>
      <a:accent5>
        <a:srgbClr val="CED6E7"/>
      </a:accent5>
      <a:accent6>
        <a:srgbClr val="E3CF00"/>
      </a:accent6>
      <a:hlink>
        <a:srgbClr val="1A3C7B"/>
      </a:hlink>
      <a:folHlink>
        <a:srgbClr val="F6A90E"/>
      </a:folHlink>
    </a:clrScheme>
    <a:fontScheme name="1_Powerpoint_Master_MAKR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_Master_MAKRO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4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24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Master_MAKRO 5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FBE400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E3CF00"/>
        </a:accent6>
        <a:hlink>
          <a:srgbClr val="1A3C7B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 GROUP">
  <a:themeElements>
    <a:clrScheme name="METRO GROUP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METRO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TRO GROUP_Extern_großes Publikum">
  <a:themeElements>
    <a:clrScheme name="METRO GROUP_Extern_großes Publikum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METRO GROUP_Extern_großes Publik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_Extern_großes Publikum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TRO_PPT_Vorlage">
  <a:themeElements>
    <a:clrScheme name="METRO_PPT_Vorlage 3">
      <a:dk1>
        <a:srgbClr val="000000"/>
      </a:dk1>
      <a:lt1>
        <a:srgbClr val="FFFFFF"/>
      </a:lt1>
      <a:dk2>
        <a:srgbClr val="000000"/>
      </a:dk2>
      <a:lt2>
        <a:srgbClr val="DCDCDC"/>
      </a:lt2>
      <a:accent1>
        <a:srgbClr val="A3B4D5"/>
      </a:accent1>
      <a:accent2>
        <a:srgbClr val="1A3C7B"/>
      </a:accent2>
      <a:accent3>
        <a:srgbClr val="FFFFFF"/>
      </a:accent3>
      <a:accent4>
        <a:srgbClr val="000000"/>
      </a:accent4>
      <a:accent5>
        <a:srgbClr val="CED6E7"/>
      </a:accent5>
      <a:accent6>
        <a:srgbClr val="16356F"/>
      </a:accent6>
      <a:hlink>
        <a:srgbClr val="FBE400"/>
      </a:hlink>
      <a:folHlink>
        <a:srgbClr val="F6A90E"/>
      </a:folHlink>
    </a:clrScheme>
    <a:fontScheme name="METRO_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C7F38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C7F38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_PPT_Vorlage 1">
        <a:dk1>
          <a:srgbClr val="000000"/>
        </a:dk1>
        <a:lt1>
          <a:srgbClr val="FFFFFF"/>
        </a:lt1>
        <a:dk2>
          <a:srgbClr val="000000"/>
        </a:dk2>
        <a:lt2>
          <a:srgbClr val="BE280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RO_PPT_Vorlage 2">
        <a:dk1>
          <a:srgbClr val="000000"/>
        </a:dk1>
        <a:lt1>
          <a:srgbClr val="FFFFFF"/>
        </a:lt1>
        <a:dk2>
          <a:srgbClr val="000000"/>
        </a:dk2>
        <a:lt2>
          <a:srgbClr val="B0B0B0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RO_PPT_Vorlage 3">
        <a:dk1>
          <a:srgbClr val="000000"/>
        </a:dk1>
        <a:lt1>
          <a:srgbClr val="FFFFFF"/>
        </a:lt1>
        <a:dk2>
          <a:srgbClr val="000000"/>
        </a:dk2>
        <a:lt2>
          <a:srgbClr val="DCDCDC"/>
        </a:lt2>
        <a:accent1>
          <a:srgbClr val="A3B4D5"/>
        </a:accent1>
        <a:accent2>
          <a:srgbClr val="1A3C7B"/>
        </a:accent2>
        <a:accent3>
          <a:srgbClr val="FFFFFF"/>
        </a:accent3>
        <a:accent4>
          <a:srgbClr val="000000"/>
        </a:accent4>
        <a:accent5>
          <a:srgbClr val="CED6E7"/>
        </a:accent5>
        <a:accent6>
          <a:srgbClr val="16356F"/>
        </a:accent6>
        <a:hlink>
          <a:srgbClr val="FBE400"/>
        </a:hlink>
        <a:folHlink>
          <a:srgbClr val="F6A9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_Webex_20150326">
  <a:themeElements>
    <a:clrScheme name="METRO GROUP_Extern_großes Publikum 1">
      <a:dk1>
        <a:srgbClr val="555555"/>
      </a:dk1>
      <a:lt1>
        <a:srgbClr val="FFFFFF"/>
      </a:lt1>
      <a:dk2>
        <a:srgbClr val="E2E2E2"/>
      </a:dk2>
      <a:lt2>
        <a:srgbClr val="A3A3A3"/>
      </a:lt2>
      <a:accent1>
        <a:srgbClr val="0E4171"/>
      </a:accent1>
      <a:accent2>
        <a:srgbClr val="FCC51D"/>
      </a:accent2>
      <a:accent3>
        <a:srgbClr val="FFFFFF"/>
      </a:accent3>
      <a:accent4>
        <a:srgbClr val="474747"/>
      </a:accent4>
      <a:accent5>
        <a:srgbClr val="AAB0BB"/>
      </a:accent5>
      <a:accent6>
        <a:srgbClr val="E4B219"/>
      </a:accent6>
      <a:hlink>
        <a:srgbClr val="9EB8CA"/>
      </a:hlink>
      <a:folHlink>
        <a:srgbClr val="5885A3"/>
      </a:folHlink>
    </a:clrScheme>
    <a:fontScheme name="METRO GROUP_Extern_großes Publik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_Extern_großes Publikum 1">
        <a:dk1>
          <a:srgbClr val="555555"/>
        </a:dk1>
        <a:lt1>
          <a:srgbClr val="FFFFFF"/>
        </a:lt1>
        <a:dk2>
          <a:srgbClr val="E2E2E2"/>
        </a:dk2>
        <a:lt2>
          <a:srgbClr val="A3A3A3"/>
        </a:lt2>
        <a:accent1>
          <a:srgbClr val="0E4171"/>
        </a:accent1>
        <a:accent2>
          <a:srgbClr val="FCC51D"/>
        </a:accent2>
        <a:accent3>
          <a:srgbClr val="FFFFFF"/>
        </a:accent3>
        <a:accent4>
          <a:srgbClr val="474747"/>
        </a:accent4>
        <a:accent5>
          <a:srgbClr val="AAB0BB"/>
        </a:accent5>
        <a:accent6>
          <a:srgbClr val="E4B219"/>
        </a:accent6>
        <a:hlink>
          <a:srgbClr val="9EB8CA"/>
        </a:hlink>
        <a:folHlink>
          <a:srgbClr val="5885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D_Webex_20150326">
  <a:themeElements>
    <a:clrScheme name="METRO GROUP_Extern_großes Publikum 1">
      <a:dk1>
        <a:srgbClr val="555555"/>
      </a:dk1>
      <a:lt1>
        <a:srgbClr val="FFFFFF"/>
      </a:lt1>
      <a:dk2>
        <a:srgbClr val="E2E2E2"/>
      </a:dk2>
      <a:lt2>
        <a:srgbClr val="A3A3A3"/>
      </a:lt2>
      <a:accent1>
        <a:srgbClr val="0E4171"/>
      </a:accent1>
      <a:accent2>
        <a:srgbClr val="FCC51D"/>
      </a:accent2>
      <a:accent3>
        <a:srgbClr val="FFFFFF"/>
      </a:accent3>
      <a:accent4>
        <a:srgbClr val="474747"/>
      </a:accent4>
      <a:accent5>
        <a:srgbClr val="AAB0BB"/>
      </a:accent5>
      <a:accent6>
        <a:srgbClr val="E4B219"/>
      </a:accent6>
      <a:hlink>
        <a:srgbClr val="9EB8CA"/>
      </a:hlink>
      <a:folHlink>
        <a:srgbClr val="5885A3"/>
      </a:folHlink>
    </a:clrScheme>
    <a:fontScheme name="METRO GROUP_Extern_großes Publik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_Extern_großes Publikum 1">
        <a:dk1>
          <a:srgbClr val="555555"/>
        </a:dk1>
        <a:lt1>
          <a:srgbClr val="FFFFFF"/>
        </a:lt1>
        <a:dk2>
          <a:srgbClr val="E2E2E2"/>
        </a:dk2>
        <a:lt2>
          <a:srgbClr val="A3A3A3"/>
        </a:lt2>
        <a:accent1>
          <a:srgbClr val="0E4171"/>
        </a:accent1>
        <a:accent2>
          <a:srgbClr val="FCC51D"/>
        </a:accent2>
        <a:accent3>
          <a:srgbClr val="FFFFFF"/>
        </a:accent3>
        <a:accent4>
          <a:srgbClr val="474747"/>
        </a:accent4>
        <a:accent5>
          <a:srgbClr val="AAB0BB"/>
        </a:accent5>
        <a:accent6>
          <a:srgbClr val="E4B219"/>
        </a:accent6>
        <a:hlink>
          <a:srgbClr val="9EB8CA"/>
        </a:hlink>
        <a:folHlink>
          <a:srgbClr val="5885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K MDW_190413">
  <a:themeElements>
    <a:clrScheme name="METRO GROUP_Extern_großes Publikum 1">
      <a:dk1>
        <a:srgbClr val="555555"/>
      </a:dk1>
      <a:lt1>
        <a:srgbClr val="FFFFFF"/>
      </a:lt1>
      <a:dk2>
        <a:srgbClr val="E2E2E2"/>
      </a:dk2>
      <a:lt2>
        <a:srgbClr val="A3A3A3"/>
      </a:lt2>
      <a:accent1>
        <a:srgbClr val="0E4171"/>
      </a:accent1>
      <a:accent2>
        <a:srgbClr val="FCC51D"/>
      </a:accent2>
      <a:accent3>
        <a:srgbClr val="FFFFFF"/>
      </a:accent3>
      <a:accent4>
        <a:srgbClr val="474747"/>
      </a:accent4>
      <a:accent5>
        <a:srgbClr val="AAB0BB"/>
      </a:accent5>
      <a:accent6>
        <a:srgbClr val="E4B219"/>
      </a:accent6>
      <a:hlink>
        <a:srgbClr val="9EB8CA"/>
      </a:hlink>
      <a:folHlink>
        <a:srgbClr val="5885A3"/>
      </a:folHlink>
    </a:clrScheme>
    <a:fontScheme name="METRO GROUP_Extern_großes Publik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15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RO GROUP_Extern_großes Publikum 1">
        <a:dk1>
          <a:srgbClr val="555555"/>
        </a:dk1>
        <a:lt1>
          <a:srgbClr val="FFFFFF"/>
        </a:lt1>
        <a:dk2>
          <a:srgbClr val="E2E2E2"/>
        </a:dk2>
        <a:lt2>
          <a:srgbClr val="A3A3A3"/>
        </a:lt2>
        <a:accent1>
          <a:srgbClr val="0E4171"/>
        </a:accent1>
        <a:accent2>
          <a:srgbClr val="FCC51D"/>
        </a:accent2>
        <a:accent3>
          <a:srgbClr val="FFFFFF"/>
        </a:accent3>
        <a:accent4>
          <a:srgbClr val="474747"/>
        </a:accent4>
        <a:accent5>
          <a:srgbClr val="AAB0BB"/>
        </a:accent5>
        <a:accent6>
          <a:srgbClr val="E4B219"/>
        </a:accent6>
        <a:hlink>
          <a:srgbClr val="9EB8CA"/>
        </a:hlink>
        <a:folHlink>
          <a:srgbClr val="5885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189669918414DBCDE00C56E2806B2" ma:contentTypeVersion="0" ma:contentTypeDescription="Create a new document." ma:contentTypeScope="" ma:versionID="fdd53bab4933be5ba8d88e6fd0f9f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2F178C-63F9-497F-9ECE-74A96AB6B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F083E-3376-42BC-8A32-5EC5568CFBA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DCCCFF-192C-445A-A3D0-727FDC0B0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Vorlage_Präsentation_METRO SYSTEMS_16zu9_de_20150501</Template>
  <TotalTime>0</TotalTime>
  <Words>261</Words>
  <Application>Microsoft Office PowerPoint</Application>
  <PresentationFormat>Custom</PresentationFormat>
  <Paragraphs>103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Wingdings</vt:lpstr>
      <vt:lpstr>Vorlage_Präsentation_METRO SYSTEMS_16zu9_de_20150501</vt:lpstr>
      <vt:lpstr>8_Powerpoint_Master_MAKRO</vt:lpstr>
      <vt:lpstr>9_Powerpoint_Master_MAKRO</vt:lpstr>
      <vt:lpstr>METRO GROUP</vt:lpstr>
      <vt:lpstr>METRO GROUP_Extern_großes Publikum</vt:lpstr>
      <vt:lpstr>METRO_PPT_Vorlage</vt:lpstr>
      <vt:lpstr>CD_Webex_20150326</vt:lpstr>
      <vt:lpstr>3_CD_Webex_20150326</vt:lpstr>
      <vt:lpstr>1_PK MDW_190413</vt:lpstr>
      <vt:lpstr>think-cell Slide</vt:lpstr>
      <vt:lpstr>Presentation MDW Sourcing solution</vt:lpstr>
      <vt:lpstr>Benefits </vt:lpstr>
      <vt:lpstr>Following data are available</vt:lpstr>
      <vt:lpstr>Overview reports </vt:lpstr>
      <vt:lpstr>Benefits </vt:lpstr>
      <vt:lpstr>Benefits </vt:lpstr>
      <vt:lpstr>Local Tender Project Ice Cream (MCC DE)</vt:lpstr>
      <vt:lpstr>Benefits</vt:lpstr>
      <vt:lpstr>Benefits</vt:lpstr>
      <vt:lpstr> </vt:lpstr>
      <vt:lpstr>Benefits </vt:lpstr>
      <vt:lpstr>Benefits</vt:lpstr>
      <vt:lpstr>Benefits </vt:lpstr>
      <vt:lpstr>Benefits</vt:lpstr>
      <vt:lpstr>Benefits</vt:lpstr>
      <vt:lpstr>PowerPoint Presentation</vt:lpstr>
      <vt:lpstr>Report Overview </vt:lpstr>
      <vt:lpstr>Article Sales Overview</vt:lpstr>
      <vt:lpstr>Article Master Detail overview</vt:lpstr>
      <vt:lpstr>Nego results </vt:lpstr>
      <vt:lpstr>Article Customer Sales </vt:lpstr>
      <vt:lpstr>Article Customer Sales </vt:lpstr>
      <vt:lpstr>Article Customer Margin</vt:lpstr>
      <vt:lpstr>Nego Results with Auction data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Wunderlich, Antje</dc:creator>
  <cp:lastModifiedBy>Nuernberger, Rene</cp:lastModifiedBy>
  <cp:revision>691</cp:revision>
  <cp:lastPrinted>2015-05-26T13:30:12Z</cp:lastPrinted>
  <dcterms:created xsi:type="dcterms:W3CDTF">2015-04-24T14:37:06Z</dcterms:created>
  <dcterms:modified xsi:type="dcterms:W3CDTF">2021-03-18T10:18:26Z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0x01010041F189669918414DBCDE00C56E2806B2</vt:lpwstr>
  </property>
</Properties>
</file>