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383" r:id="rId2"/>
    <p:sldId id="257" r:id="rId3"/>
    <p:sldId id="400" r:id="rId4"/>
    <p:sldId id="384" r:id="rId5"/>
    <p:sldId id="385" r:id="rId6"/>
    <p:sldId id="394" r:id="rId7"/>
    <p:sldId id="386" r:id="rId8"/>
    <p:sldId id="387" r:id="rId9"/>
    <p:sldId id="401" r:id="rId10"/>
    <p:sldId id="389" r:id="rId11"/>
    <p:sldId id="390" r:id="rId12"/>
    <p:sldId id="388" r:id="rId13"/>
    <p:sldId id="392" r:id="rId14"/>
    <p:sldId id="404" r:id="rId15"/>
    <p:sldId id="405" r:id="rId16"/>
    <p:sldId id="406" r:id="rId17"/>
    <p:sldId id="407" r:id="rId18"/>
    <p:sldId id="391" r:id="rId19"/>
    <p:sldId id="393" r:id="rId20"/>
    <p:sldId id="402" r:id="rId21"/>
    <p:sldId id="26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833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FE035-4917-494A-AC3D-755B808F6595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BCA14-1E10-4E9A-B122-4AC455E0FC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4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Name und Email retuschieren!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98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84213"/>
            <a:ext cx="6099175" cy="343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Kontaktfolie</a:t>
            </a:r>
            <a:br>
              <a:rPr lang="de-DE" sz="1000" b="1" dirty="0"/>
            </a:br>
            <a:r>
              <a:rPr lang="de-CH" sz="1000" b="0" noProof="0" dirty="0"/>
              <a:t>Verwenden</a:t>
            </a:r>
            <a:r>
              <a:rPr lang="de-CH" sz="1000" b="0" baseline="0" noProof="0" dirty="0"/>
              <a:t> Sie die </a:t>
            </a:r>
            <a:r>
              <a:rPr lang="de-DE" sz="1000" noProof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Layoutoption</a:t>
            </a:r>
            <a:r>
              <a:rPr lang="de-CH" sz="1000" b="0" noProof="0" dirty="0"/>
              <a:t> „Kontakt</a:t>
            </a:r>
            <a:r>
              <a:rPr lang="de-CH" sz="1000" b="0" baseline="0" noProof="0" dirty="0"/>
              <a:t>“, </a:t>
            </a:r>
            <a:r>
              <a:rPr lang="de-CH" sz="1000" b="0" noProof="0" dirty="0"/>
              <a:t>wenn Sie eine neue Folie </a:t>
            </a:r>
            <a:r>
              <a:rPr lang="de-DE" sz="1000" b="0" noProof="0" dirty="0">
                <a:latin typeface="Verdana" panose="020B0604030504040204" pitchFamily="34" charset="0"/>
                <a:cs typeface="Arial" panose="020B0604020202020204" pitchFamily="34" charset="0"/>
              </a:rPr>
              <a:t>über den „Start“-Reiter</a:t>
            </a:r>
            <a:r>
              <a:rPr lang="de-DE" sz="1000" b="0" baseline="0" noProof="0" dirty="0">
                <a:latin typeface="Verdana" panose="020B0604030504040204" pitchFamily="34" charset="0"/>
                <a:cs typeface="Arial" panose="020B0604020202020204" pitchFamily="34" charset="0"/>
              </a:rPr>
              <a:t> erstellen wollen.</a:t>
            </a:r>
          </a:p>
          <a:p>
            <a:r>
              <a:rPr lang="de-DE" sz="1000" b="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Hintergrundfarbe, das Markenzeichen und die</a:t>
            </a:r>
            <a:r>
              <a:rPr lang="de-DE" sz="1000" b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Grafik sind </a:t>
            </a:r>
            <a:r>
              <a:rPr lang="de-DE" sz="1000" b="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diesem Folienlayout voreingestellt und dürfen nicht verändert werden.</a:t>
            </a:r>
          </a:p>
          <a:p>
            <a:endParaRPr lang="de-DE" sz="1000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noProof="0" dirty="0"/>
              <a:t>Der</a:t>
            </a:r>
            <a:r>
              <a:rPr lang="de-DE" sz="1000" b="0" baseline="0" noProof="0" dirty="0"/>
              <a:t> Titel </a:t>
            </a:r>
            <a:r>
              <a:rPr lang="de-DE" sz="1000" b="0" noProof="0" dirty="0"/>
              <a:t>erscheint in </a:t>
            </a:r>
            <a:r>
              <a:rPr lang="de-DE" sz="1000" b="0" noProof="0" dirty="0" err="1"/>
              <a:t>Verdana</a:t>
            </a:r>
            <a:r>
              <a:rPr lang="de-DE" sz="1000" b="0" noProof="0" dirty="0"/>
              <a:t> fett</a:t>
            </a:r>
            <a:r>
              <a:rPr lang="de-DE" sz="1000" b="0" baseline="0" noProof="0" dirty="0"/>
              <a:t> 36 </a:t>
            </a:r>
            <a:r>
              <a:rPr lang="de-DE" sz="1000" b="0" baseline="0" noProof="0" dirty="0" err="1"/>
              <a:t>pt</a:t>
            </a:r>
            <a:r>
              <a:rPr lang="de-DE" sz="1000" b="0" baseline="0" noProof="0" dirty="0"/>
              <a:t> </a:t>
            </a:r>
            <a:r>
              <a:rPr lang="de-DE" sz="1000" b="0" noProof="0" dirty="0"/>
              <a:t>und in weißen </a:t>
            </a:r>
            <a:r>
              <a:rPr lang="de-DE" sz="1000" b="0" noProof="0" dirty="0">
                <a:latin typeface="Verdana" panose="020B0604030504040204" pitchFamily="34" charset="0"/>
                <a:cs typeface="Arial" panose="020B0604020202020204" pitchFamily="34" charset="0"/>
              </a:rPr>
              <a:t>Versalien</a:t>
            </a:r>
            <a:r>
              <a:rPr lang="de-DE" sz="1000" b="0" noProof="0" dirty="0"/>
              <a:t>. Weitere</a:t>
            </a:r>
            <a:r>
              <a:rPr lang="de-DE" sz="1000" b="0" baseline="0" noProof="0" dirty="0"/>
              <a:t> Kontaktdaten sollten in </a:t>
            </a:r>
            <a:r>
              <a:rPr lang="de-DE" sz="1000" b="0" baseline="0" noProof="0" dirty="0" err="1"/>
              <a:t>Verdana</a:t>
            </a:r>
            <a:r>
              <a:rPr lang="de-DE" sz="1000" b="0" baseline="0" noProof="0" dirty="0"/>
              <a:t> Standard 15 </a:t>
            </a:r>
            <a:r>
              <a:rPr lang="de-DE" sz="1000" b="0" baseline="0" noProof="0" dirty="0" err="1"/>
              <a:t>pt</a:t>
            </a:r>
            <a:r>
              <a:rPr lang="de-DE" sz="1000" b="0" baseline="0" noProof="0" dirty="0"/>
              <a:t> (weiß) wie in diesem Beispiel erscheinen.</a:t>
            </a:r>
            <a:endParaRPr lang="de-DE" sz="1000" b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dirty="0"/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A26C-85E1-4D29-9B9B-1D0790290E75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Name und Email retuschieren!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92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90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12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81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4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40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funktioniert „Veröffentlichen“? </a:t>
            </a:r>
          </a:p>
          <a:p>
            <a:pPr marL="228600" indent="-228600">
              <a:buAutoNum type="arabicParenR"/>
            </a:pPr>
            <a:r>
              <a:rPr lang="de-DE" dirty="0"/>
              <a:t>Bedeutung</a:t>
            </a:r>
          </a:p>
          <a:p>
            <a:pPr marL="228600" indent="-228600">
              <a:buAutoNum type="arabicParenR"/>
            </a:pPr>
            <a:r>
              <a:rPr lang="de-DE" dirty="0"/>
              <a:t>Reihenfolge </a:t>
            </a:r>
          </a:p>
          <a:p>
            <a:pPr marL="0" indent="0">
              <a:buNone/>
            </a:pPr>
            <a:r>
              <a:rPr lang="de-DE" dirty="0"/>
              <a:t>-&gt; René fragen.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66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funktioniert „Veröffentlichen“? </a:t>
            </a:r>
          </a:p>
          <a:p>
            <a:pPr marL="228600" indent="-228600">
              <a:buAutoNum type="arabicParenR"/>
            </a:pPr>
            <a:r>
              <a:rPr lang="de-DE" dirty="0"/>
              <a:t>Bedeutung</a:t>
            </a:r>
          </a:p>
          <a:p>
            <a:pPr marL="228600" indent="-228600">
              <a:buAutoNum type="arabicParenR"/>
            </a:pPr>
            <a:r>
              <a:rPr lang="de-DE" dirty="0"/>
              <a:t>Reihenfolge </a:t>
            </a:r>
          </a:p>
          <a:p>
            <a:pPr marL="0" indent="0">
              <a:buNone/>
            </a:pPr>
            <a:r>
              <a:rPr lang="de-DE" dirty="0"/>
              <a:t>-&gt; René fragen.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79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37633" y="1381125"/>
            <a:ext cx="2870412" cy="472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133" y="2061796"/>
            <a:ext cx="9383184" cy="1141902"/>
          </a:xfrm>
        </p:spPr>
        <p:txBody>
          <a:bodyPr anchor="b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0133" y="3429001"/>
            <a:ext cx="9383184" cy="23622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40000" y="404813"/>
            <a:ext cx="2747184" cy="34861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103456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7" y="3933242"/>
            <a:ext cx="6047912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391477" y="2816747"/>
            <a:ext cx="6048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14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371" y="1340768"/>
            <a:ext cx="113284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391477" y="3645024"/>
            <a:ext cx="10368723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 indent="179388"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4653322"/>
            <a:ext cx="10368723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103445" y="3645172"/>
            <a:ext cx="96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25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800" y="1341438"/>
            <a:ext cx="113284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391477" y="2168105"/>
            <a:ext cx="10368723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 indent="179388"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3176403"/>
            <a:ext cx="10368723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9072331" y="6348080"/>
            <a:ext cx="2688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1103455" y="2168105"/>
            <a:ext cx="97412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103445" y="2168860"/>
            <a:ext cx="96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39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1800" y="1341438"/>
            <a:ext cx="9408584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4074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3" y="1341438"/>
            <a:ext cx="556895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6191254" y="1341438"/>
            <a:ext cx="5568948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51282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0" y="1341438"/>
            <a:ext cx="710436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7920567" y="1341439"/>
            <a:ext cx="3839632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7920204" y="3681030"/>
            <a:ext cx="3839997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2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3" y="1341440"/>
            <a:ext cx="556895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6191254" y="1341440"/>
            <a:ext cx="5568948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431803" y="3640138"/>
            <a:ext cx="556895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6191254" y="3640138"/>
            <a:ext cx="5568948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2080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4" y="1341440"/>
            <a:ext cx="3647017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271438" y="1341440"/>
            <a:ext cx="364913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431804" y="3640138"/>
            <a:ext cx="3647017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271438" y="3640138"/>
            <a:ext cx="364913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8113184" y="1341440"/>
            <a:ext cx="3647016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8113184" y="3640138"/>
            <a:ext cx="3647016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333377"/>
            <a:ext cx="9408584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835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341438"/>
            <a:ext cx="113284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52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87867" y="333376"/>
            <a:ext cx="11616267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475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12191181" cy="6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83499" y="1628775"/>
            <a:ext cx="10633364" cy="4209319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  <a:lvl2pPr marL="352425" indent="11113">
              <a:buFontTx/>
              <a:buNone/>
              <a:defRPr>
                <a:solidFill>
                  <a:schemeClr val="bg2"/>
                </a:solidFill>
              </a:defRPr>
            </a:lvl2pPr>
            <a:lvl3pPr marL="352425" indent="11113">
              <a:buFontTx/>
              <a:buNone/>
              <a:defRPr>
                <a:solidFill>
                  <a:schemeClr val="bg2"/>
                </a:solidFill>
              </a:defRPr>
            </a:lvl3pPr>
            <a:lvl4pPr marL="352425" indent="11113">
              <a:buFontTx/>
              <a:buNone/>
              <a:defRPr>
                <a:solidFill>
                  <a:schemeClr val="bg2"/>
                </a:solidFill>
              </a:defRPr>
            </a:lvl4pPr>
            <a:lvl5pPr marL="352425" indent="11113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7634" y="1628775"/>
            <a:ext cx="536148" cy="4209319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28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306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341439"/>
            <a:ext cx="113284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0" y="3644901"/>
            <a:ext cx="113284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0222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6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2924945"/>
            <a:ext cx="5918332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2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1 White 4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12191181" cy="6096000"/>
          </a:xfrm>
          <a:prstGeom prst="rect">
            <a:avLst/>
          </a:prstGeom>
          <a:solidFill>
            <a:srgbClr val="00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2313600" y="1"/>
            <a:ext cx="98784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3" y="1562101"/>
            <a:ext cx="10332788" cy="3780000"/>
          </a:xfrm>
        </p:spPr>
        <p:txBody>
          <a:bodyPr/>
          <a:lstStyle>
            <a:lvl1pPr marL="327025" indent="-327025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4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3" y="1628776"/>
            <a:ext cx="11281581" cy="4467229"/>
          </a:xfrm>
        </p:spPr>
        <p:txBody>
          <a:bodyPr/>
          <a:lstStyle>
            <a:lvl2pPr marL="144000"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2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Yellow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0"/>
            <a:ext cx="12191181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2313600" y="1"/>
            <a:ext cx="98784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167" y="1517660"/>
            <a:ext cx="1790700" cy="1742708"/>
          </a:xfrm>
        </p:spPr>
        <p:txBody>
          <a:bodyPr anchor="t" anchorCtr="0"/>
          <a:lstStyle>
            <a:lvl1pPr algn="l">
              <a:defRPr sz="6500" spc="-225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38400" y="1587019"/>
            <a:ext cx="7486651" cy="1680063"/>
          </a:xfrm>
        </p:spPr>
        <p:txBody>
          <a:bodyPr/>
          <a:lstStyle>
            <a:lvl1pPr marL="0" indent="0">
              <a:buNone/>
              <a:defRPr sz="2600" b="1" cap="all" baseline="0">
                <a:solidFill>
                  <a:schemeClr val="bg2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37633" y="1381125"/>
            <a:ext cx="2870412" cy="4726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40000" y="404813"/>
            <a:ext cx="2747184" cy="3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2062800"/>
            <a:ext cx="9349316" cy="1141200"/>
          </a:xfrm>
        </p:spPr>
        <p:txBody>
          <a:bodyPr anchor="b" anchorCtr="0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3429000"/>
            <a:ext cx="9349316" cy="26003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9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8169" y="6451875"/>
            <a:ext cx="93868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7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5903989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2011" y="3933242"/>
            <a:ext cx="5568619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91251" y="2816747"/>
            <a:ext cx="5568949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30624" y="4590094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3153100" y="4591991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431800" y="2463699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3154276" y="2465595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32995" y="337304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3155471" y="339201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21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5903989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2011" y="3933242"/>
            <a:ext cx="5568619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91251" y="2816747"/>
            <a:ext cx="5568949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904" y="333378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31904" y="1915024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31904" y="3496670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31904" y="5078316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05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04814"/>
            <a:ext cx="11276863" cy="10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28776"/>
            <a:ext cx="11276863" cy="446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3" y="6467475"/>
            <a:ext cx="1655507" cy="2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9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144463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19100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61975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97">
          <p15:clr>
            <a:srgbClr val="F26B43"/>
          </p15:clr>
        </p15:guide>
        <p15:guide id="3" pos="2947">
          <p15:clr>
            <a:srgbClr val="F26B43"/>
          </p15:clr>
        </p15:guide>
        <p15:guide id="4" pos="3340">
          <p15:clr>
            <a:srgbClr val="F26B43"/>
          </p15:clr>
        </p15:guide>
        <p15:guide id="5" pos="3389">
          <p15:clr>
            <a:srgbClr val="F26B43"/>
          </p15:clr>
        </p15:guide>
        <p15:guide id="6" pos="3794">
          <p15:clr>
            <a:srgbClr val="F26B43"/>
          </p15:clr>
        </p15:guide>
        <p15:guide id="7" pos="3841">
          <p15:clr>
            <a:srgbClr val="F26B43"/>
          </p15:clr>
        </p15:guide>
        <p15:guide id="8" pos="4239">
          <p15:clr>
            <a:srgbClr val="F26B43"/>
          </p15:clr>
        </p15:guide>
        <p15:guide id="9" pos="4289">
          <p15:clr>
            <a:srgbClr val="F26B43"/>
          </p15:clr>
        </p15:guide>
        <p15:guide id="10" pos="4689">
          <p15:clr>
            <a:srgbClr val="F26B43"/>
          </p15:clr>
        </p15:guide>
        <p15:guide id="11" pos="4736">
          <p15:clr>
            <a:srgbClr val="F26B43"/>
          </p15:clr>
        </p15:guide>
        <p15:guide id="12" pos="5137">
          <p15:clr>
            <a:srgbClr val="F26B43"/>
          </p15:clr>
        </p15:guide>
        <p15:guide id="13" pos="5186">
          <p15:clr>
            <a:srgbClr val="F26B43"/>
          </p15:clr>
        </p15:guide>
        <p15:guide id="14" pos="5585">
          <p15:clr>
            <a:srgbClr val="F26B43"/>
          </p15:clr>
        </p15:guide>
        <p15:guide id="15" pos="2493">
          <p15:clr>
            <a:srgbClr val="F26B43"/>
          </p15:clr>
        </p15:guide>
        <p15:guide id="16" pos="2444">
          <p15:clr>
            <a:srgbClr val="F26B43"/>
          </p15:clr>
        </p15:guide>
        <p15:guide id="17" pos="2050">
          <p15:clr>
            <a:srgbClr val="F26B43"/>
          </p15:clr>
        </p15:guide>
        <p15:guide id="18" pos="2000">
          <p15:clr>
            <a:srgbClr val="F26B43"/>
          </p15:clr>
        </p15:guide>
        <p15:guide id="19" pos="1600">
          <p15:clr>
            <a:srgbClr val="F26B43"/>
          </p15:clr>
        </p15:guide>
        <p15:guide id="20" pos="1553">
          <p15:clr>
            <a:srgbClr val="F26B43"/>
          </p15:clr>
        </p15:guide>
        <p15:guide id="21" pos="1152">
          <p15:clr>
            <a:srgbClr val="F26B43"/>
          </p15:clr>
        </p15:guide>
        <p15:guide id="22" pos="1100">
          <p15:clr>
            <a:srgbClr val="F26B43"/>
          </p15:clr>
        </p15:guide>
        <p15:guide id="23" pos="704">
          <p15:clr>
            <a:srgbClr val="F26B43"/>
          </p15:clr>
        </p15:guide>
        <p15:guide id="24" pos="650">
          <p15:clr>
            <a:srgbClr val="F26B43"/>
          </p15:clr>
        </p15:guide>
        <p15:guide id="25" pos="254">
          <p15:clr>
            <a:srgbClr val="F26B43"/>
          </p15:clr>
        </p15:guide>
        <p15:guide id="26" orient="horz" pos="4200">
          <p15:clr>
            <a:srgbClr val="F26B43"/>
          </p15:clr>
        </p15:guide>
        <p15:guide id="27" orient="horz" pos="3840">
          <p15:clr>
            <a:srgbClr val="F26B43"/>
          </p15:clr>
        </p15:guide>
        <p15:guide id="28" orient="horz" pos="1026">
          <p15:clr>
            <a:srgbClr val="F26B43"/>
          </p15:clr>
        </p15:guide>
        <p15:guide id="29" orient="horz" pos="2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ourcing.metro-link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67000" y="1484784"/>
            <a:ext cx="9067800" cy="1791224"/>
          </a:xfrm>
        </p:spPr>
        <p:txBody>
          <a:bodyPr anchor="ctr"/>
          <a:lstStyle/>
          <a:p>
            <a:r>
              <a:rPr lang="en-GB" altLang="de-DE" dirty="0"/>
              <a:t>Supplier self registration process – </a:t>
            </a:r>
            <a:r>
              <a:rPr lang="en-GB" altLang="de-DE" dirty="0" err="1"/>
              <a:t>gnfr</a:t>
            </a:r>
            <a:endParaRPr lang="en-GB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56422" y="3573017"/>
            <a:ext cx="7011987" cy="2600325"/>
          </a:xfrm>
        </p:spPr>
        <p:txBody>
          <a:bodyPr/>
          <a:lstStyle/>
          <a:p>
            <a:r>
              <a:rPr lang="de-DE" sz="1600" dirty="0"/>
              <a:t>Düsseldorf</a:t>
            </a:r>
            <a:endParaRPr lang="en-US" sz="1600" dirty="0"/>
          </a:p>
          <a:p>
            <a:r>
              <a:rPr lang="en-US" sz="1600" dirty="0"/>
              <a:t>November 2020</a:t>
            </a:r>
          </a:p>
          <a:p>
            <a:endParaRPr lang="de-DE" sz="1600" dirty="0"/>
          </a:p>
          <a:p>
            <a:r>
              <a:rPr lang="en-US" altLang="de-DE" sz="1600" dirty="0"/>
              <a:t>Offer Solution Services Team:</a:t>
            </a:r>
          </a:p>
          <a:p>
            <a:r>
              <a:rPr lang="en-US" altLang="de-DE" sz="1600" dirty="0"/>
              <a:t>Email: esourcing@sourcingsupport.de </a:t>
            </a:r>
          </a:p>
          <a:p>
            <a:r>
              <a:rPr lang="en-US" altLang="de-DE" sz="1600" dirty="0" err="1"/>
              <a:t>Telefon</a:t>
            </a:r>
            <a:r>
              <a:rPr lang="en-US" altLang="de-DE" sz="1600" dirty="0"/>
              <a:t> +49 211 969 4747</a:t>
            </a:r>
          </a:p>
          <a:p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CE54B-C29A-4A25-9174-59FEA10EAC97}" type="slidenum">
              <a:rPr lang="en-GB" smtClean="0">
                <a:solidFill>
                  <a:srgbClr val="003B7E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>
              <a:solidFill>
                <a:srgbClr val="003B7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5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C07A2A-9CEA-459F-AFD6-53D1A73C1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100"/>
            <a:ext cx="12192000" cy="500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5DA15-8175-4DA9-B000-37D76C0E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4/13 –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A9411-1538-447A-9445-A1D35976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10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37307-4A74-416F-891C-13311BC3BDAB}"/>
              </a:ext>
            </a:extLst>
          </p:cNvPr>
          <p:cNvSpPr txBox="1"/>
          <p:nvPr/>
        </p:nvSpPr>
        <p:spPr>
          <a:xfrm>
            <a:off x="6096000" y="3338919"/>
            <a:ext cx="4177082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You can enter the manufacturing sites of your company, if applicable.</a:t>
            </a:r>
          </a:p>
          <a:p>
            <a:endParaRPr lang="en-US" altLang="de-DE" dirty="0"/>
          </a:p>
          <a:p>
            <a:r>
              <a:rPr lang="en-US" altLang="de-DE" dirty="0"/>
              <a:t>Click on “New” to add a new manufacturing site.</a:t>
            </a:r>
          </a:p>
          <a:p>
            <a:endParaRPr lang="en-US" altLang="de-DE" dirty="0"/>
          </a:p>
          <a:p>
            <a:r>
              <a:rPr lang="en-US" altLang="de-DE" dirty="0"/>
              <a:t>When you complete with the entries, click on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50467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60D4B-8F47-4EC7-A06E-EEE9BB13B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011"/>
            <a:ext cx="12192000" cy="538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4D89B-23B1-490F-96B2-8EF7C82D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5/13 – material </a:t>
            </a:r>
            <a:r>
              <a:rPr lang="de-DE" dirty="0" err="1"/>
              <a:t>groups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E1D13-F6F3-4FFD-94DE-528D12F9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11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998C7-CFEB-40E3-BF05-6D880AF70F9A}"/>
              </a:ext>
            </a:extLst>
          </p:cNvPr>
          <p:cNvSpPr txBox="1"/>
          <p:nvPr/>
        </p:nvSpPr>
        <p:spPr>
          <a:xfrm>
            <a:off x="5479925" y="3048403"/>
            <a:ext cx="4667252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Select your GNFR material group by clicking on the    to extend the list and further subgroups (Mandatory step).</a:t>
            </a:r>
          </a:p>
          <a:p>
            <a:endParaRPr lang="en-US" altLang="de-DE" dirty="0"/>
          </a:p>
          <a:p>
            <a:r>
              <a:rPr lang="en-US" altLang="de-DE" dirty="0"/>
              <a:t>You can also use the Search field. </a:t>
            </a:r>
          </a:p>
          <a:p>
            <a:endParaRPr lang="en-US" altLang="de-DE" dirty="0"/>
          </a:p>
          <a:p>
            <a:r>
              <a:rPr lang="en-US" altLang="de-DE" dirty="0"/>
              <a:t>Multiple selections are applicable.</a:t>
            </a:r>
          </a:p>
          <a:p>
            <a:endParaRPr lang="en-US" altLang="de-DE" dirty="0"/>
          </a:p>
          <a:p>
            <a:r>
              <a:rPr lang="en-US" altLang="de-DE" dirty="0"/>
              <a:t>Click on NEXT to continue.</a:t>
            </a:r>
          </a:p>
        </p:txBody>
      </p:sp>
      <p:sp>
        <p:nvSpPr>
          <p:cNvPr id="9" name="Flowchart: Or 8">
            <a:extLst>
              <a:ext uri="{FF2B5EF4-FFF2-40B4-BE49-F238E27FC236}">
                <a16:creationId xmlns:a16="http://schemas.microsoft.com/office/drawing/2014/main" id="{A82C75F4-4702-424B-93C6-92638D646E99}"/>
              </a:ext>
            </a:extLst>
          </p:cNvPr>
          <p:cNvSpPr/>
          <p:nvPr/>
        </p:nvSpPr>
        <p:spPr>
          <a:xfrm>
            <a:off x="7315199" y="3429000"/>
            <a:ext cx="177559" cy="180757"/>
          </a:xfrm>
          <a:prstGeom prst="flowChar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n w="952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9004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922E90-4FA4-4250-B848-F96847424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971"/>
            <a:ext cx="12192000" cy="5340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9FBEC-FD65-4535-9F28-6CAE72A4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6/13 – </a:t>
            </a:r>
            <a:r>
              <a:rPr lang="de-DE" dirty="0" err="1"/>
              <a:t>certificates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CD621-15E1-43EC-BD77-6A363192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12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B26D2-5691-45C1-A8E8-A69DD2015C7F}"/>
              </a:ext>
            </a:extLst>
          </p:cNvPr>
          <p:cNvSpPr txBox="1"/>
          <p:nvPr/>
        </p:nvSpPr>
        <p:spPr>
          <a:xfrm>
            <a:off x="6418556" y="3429000"/>
            <a:ext cx="4110361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You can list the certificates of your company using the drop-down button, if applicable. Please complete the rest of the information marked in red.</a:t>
            </a:r>
          </a:p>
          <a:p>
            <a:endParaRPr lang="en-US" altLang="de-DE" dirty="0"/>
          </a:p>
          <a:p>
            <a:r>
              <a:rPr lang="en-US" altLang="de-DE" dirty="0"/>
              <a:t>You can add further certificates with NEW.</a:t>
            </a:r>
          </a:p>
          <a:p>
            <a:endParaRPr lang="en-US" altLang="de-DE" dirty="0"/>
          </a:p>
          <a:p>
            <a:r>
              <a:rPr lang="en-US" altLang="de-DE" dirty="0"/>
              <a:t>Click on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223808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2752A-3A91-4C0A-8186-05B55331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275"/>
            <a:ext cx="12192000" cy="4997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100C1-553F-482A-B662-2759ABBE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7/13 –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assignment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46B9-E3DC-472B-9CD9-BAFB016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13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B977D-9411-4EBE-A03A-F8DE1FCCF2AB}"/>
              </a:ext>
            </a:extLst>
          </p:cNvPr>
          <p:cNvSpPr txBox="1"/>
          <p:nvPr/>
        </p:nvSpPr>
        <p:spPr>
          <a:xfrm>
            <a:off x="6337017" y="3082479"/>
            <a:ext cx="3253203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Select the Geographical Zone of your company. </a:t>
            </a:r>
          </a:p>
          <a:p>
            <a:endParaRPr lang="en-US" altLang="de-DE" dirty="0"/>
          </a:p>
          <a:p>
            <a:r>
              <a:rPr lang="en-US" altLang="de-DE" dirty="0"/>
              <a:t>Click on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20231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7E1338-A7C6-4501-BFB8-A280C5A3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3" y="821214"/>
            <a:ext cx="11117539" cy="5570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100C1-553F-482A-B662-2759ABBE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8/13 –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profile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46B9-E3DC-472B-9CD9-BAFB016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14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B977D-9411-4EBE-A03A-F8DE1FCCF2AB}"/>
              </a:ext>
            </a:extLst>
          </p:cNvPr>
          <p:cNvSpPr txBox="1"/>
          <p:nvPr/>
        </p:nvSpPr>
        <p:spPr>
          <a:xfrm>
            <a:off x="8059289" y="2475352"/>
            <a:ext cx="3253203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Fill out the questionnaire with your company information. </a:t>
            </a:r>
          </a:p>
          <a:p>
            <a:endParaRPr lang="en-US" altLang="de-DE" dirty="0"/>
          </a:p>
          <a:p>
            <a:r>
              <a:rPr lang="en-US" altLang="de-DE" i="1" dirty="0"/>
              <a:t>Note: Red highlighted fields are mandatory to be filled.</a:t>
            </a:r>
          </a:p>
          <a:p>
            <a:endParaRPr lang="en-US" altLang="de-DE" dirty="0"/>
          </a:p>
          <a:p>
            <a:r>
              <a:rPr lang="en-US" altLang="de-DE" dirty="0"/>
              <a:t>Click on Publish first and then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178915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C7CD09-C1EE-47BC-9D06-6FA1038A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083"/>
            <a:ext cx="12192000" cy="4921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100C1-553F-482A-B662-2759ABBE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9/13 –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46B9-E3DC-472B-9CD9-BAFB016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15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B977D-9411-4EBE-A03A-F8DE1FCCF2AB}"/>
              </a:ext>
            </a:extLst>
          </p:cNvPr>
          <p:cNvSpPr txBox="1"/>
          <p:nvPr/>
        </p:nvSpPr>
        <p:spPr>
          <a:xfrm>
            <a:off x="850611" y="3457694"/>
            <a:ext cx="3384028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Proceed with filling out the Commercial Information of your company</a:t>
            </a:r>
          </a:p>
          <a:p>
            <a:endParaRPr lang="en-US" altLang="de-DE" i="1" dirty="0"/>
          </a:p>
          <a:p>
            <a:r>
              <a:rPr lang="en-US" altLang="de-DE" i="1" dirty="0"/>
              <a:t>Note: Red highlighted fields are mandatory to be filled.</a:t>
            </a:r>
          </a:p>
          <a:p>
            <a:endParaRPr lang="en-US" altLang="de-DE" dirty="0"/>
          </a:p>
          <a:p>
            <a:r>
              <a:rPr lang="en-US" altLang="de-DE" dirty="0"/>
              <a:t>Click on Publish to save and then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338177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6ABF44-AB05-4200-87BF-AC68C0344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3" y="763478"/>
            <a:ext cx="11221049" cy="5622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100C1-553F-482A-B662-2759ABBE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10/13 – </a:t>
            </a:r>
            <a:r>
              <a:rPr lang="de-DE" dirty="0" err="1"/>
              <a:t>scope</a:t>
            </a:r>
            <a:r>
              <a:rPr lang="de-DE" dirty="0"/>
              <a:t> of </a:t>
            </a:r>
            <a:r>
              <a:rPr lang="de-DE" dirty="0" err="1"/>
              <a:t>service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46B9-E3DC-472B-9CD9-BAFB016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16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B977D-9411-4EBE-A03A-F8DE1FCCF2AB}"/>
              </a:ext>
            </a:extLst>
          </p:cNvPr>
          <p:cNvSpPr txBox="1"/>
          <p:nvPr/>
        </p:nvSpPr>
        <p:spPr>
          <a:xfrm>
            <a:off x="1099185" y="3700910"/>
            <a:ext cx="3570468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Continue with filling out the questionnaire for your company’s Scope of Service.</a:t>
            </a:r>
          </a:p>
          <a:p>
            <a:endParaRPr lang="en-US" altLang="de-DE" i="1" dirty="0"/>
          </a:p>
          <a:p>
            <a:r>
              <a:rPr lang="en-US" altLang="de-DE" i="1" dirty="0"/>
              <a:t>Note: Red highlighted fields are mandatory to be filled.</a:t>
            </a:r>
          </a:p>
          <a:p>
            <a:endParaRPr lang="en-US" altLang="de-DE" dirty="0"/>
          </a:p>
          <a:p>
            <a:r>
              <a:rPr lang="en-US" altLang="de-DE" dirty="0"/>
              <a:t>Click on Publish to save and then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291376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59A6B0-4BC1-4B94-BFE4-2A62C9E8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07" y="857047"/>
            <a:ext cx="11101585" cy="5562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100C1-553F-482A-B662-2759ABBE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65113"/>
            <a:ext cx="11652000" cy="1016648"/>
          </a:xfrm>
        </p:spPr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11/13 – </a:t>
            </a:r>
            <a:r>
              <a:rPr lang="de-DE" dirty="0" err="1"/>
              <a:t>clients</a:t>
            </a:r>
            <a:r>
              <a:rPr lang="de-DE" dirty="0"/>
              <a:t> &amp;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reference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46B9-E3DC-472B-9CD9-BAFB016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17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B977D-9411-4EBE-A03A-F8DE1FCCF2AB}"/>
              </a:ext>
            </a:extLst>
          </p:cNvPr>
          <p:cNvSpPr txBox="1"/>
          <p:nvPr/>
        </p:nvSpPr>
        <p:spPr>
          <a:xfrm>
            <a:off x="7952746" y="3022508"/>
            <a:ext cx="3570468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Complete to fill out the last part of the questionnaire regarding Clients &amp; Projects Reference.</a:t>
            </a:r>
          </a:p>
          <a:p>
            <a:endParaRPr lang="en-US" altLang="de-DE" i="1" dirty="0"/>
          </a:p>
          <a:p>
            <a:r>
              <a:rPr lang="en-US" altLang="de-DE" i="1" dirty="0"/>
              <a:t>Note: Red highlighted fields are mandatory to be filled.</a:t>
            </a:r>
          </a:p>
          <a:p>
            <a:endParaRPr lang="en-US" altLang="de-DE" dirty="0"/>
          </a:p>
          <a:p>
            <a:r>
              <a:rPr lang="en-US" altLang="de-DE" dirty="0"/>
              <a:t>Click on Publish to save and then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2871617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F2385D-AC3E-4793-A039-36D363A4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9448"/>
            <a:ext cx="12192000" cy="2546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55942-D3E7-4296-8E28-D6D5A7F04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204"/>
            <a:ext cx="12192000" cy="2012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80D6CE-8A5F-4D9A-B251-5FB398B1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12/13 – </a:t>
            </a:r>
            <a:r>
              <a:rPr lang="de-DE" dirty="0" err="1"/>
              <a:t>documents</a:t>
            </a:r>
            <a:endParaRPr lang="en-US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83AD6-93C2-40F3-8D33-C8C419B9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18</a:t>
            </a:fld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022C3-08B4-4A01-9C0D-70253F8B9704}"/>
              </a:ext>
            </a:extLst>
          </p:cNvPr>
          <p:cNvSpPr txBox="1"/>
          <p:nvPr/>
        </p:nvSpPr>
        <p:spPr>
          <a:xfrm>
            <a:off x="4070407" y="2351728"/>
            <a:ext cx="505141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1. You can upload any documents which relate to your company under this section </a:t>
            </a:r>
            <a:r>
              <a:rPr lang="de-DE" altLang="de-DE" dirty="0" err="1"/>
              <a:t>by</a:t>
            </a:r>
            <a:r>
              <a:rPr lang="de-DE" altLang="de-DE" dirty="0"/>
              <a:t> </a:t>
            </a:r>
            <a:r>
              <a:rPr lang="de-DE" altLang="de-DE" dirty="0" err="1"/>
              <a:t>clicking</a:t>
            </a:r>
            <a:r>
              <a:rPr lang="de-DE" altLang="de-DE" dirty="0"/>
              <a:t> on </a:t>
            </a:r>
            <a:r>
              <a:rPr lang="en-US" altLang="de-DE" dirty="0"/>
              <a:t>"Upload".</a:t>
            </a:r>
            <a:endParaRPr lang="en-US" altLang="de-DE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EFE12D-9593-4279-B545-04208B67C502}"/>
              </a:ext>
            </a:extLst>
          </p:cNvPr>
          <p:cNvCxnSpPr/>
          <p:nvPr/>
        </p:nvCxnSpPr>
        <p:spPr>
          <a:xfrm>
            <a:off x="9722524" y="2805344"/>
            <a:ext cx="0" cy="8345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9FF99C-538C-4410-947F-D02688CE56EC}"/>
              </a:ext>
            </a:extLst>
          </p:cNvPr>
          <p:cNvCxnSpPr/>
          <p:nvPr/>
        </p:nvCxnSpPr>
        <p:spPr>
          <a:xfrm>
            <a:off x="3471168" y="2805344"/>
            <a:ext cx="0" cy="8345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D0D40C-61DA-4A5C-A54E-C40A65DE6DAA}"/>
              </a:ext>
            </a:extLst>
          </p:cNvPr>
          <p:cNvSpPr txBox="1"/>
          <p:nvPr/>
        </p:nvSpPr>
        <p:spPr>
          <a:xfrm>
            <a:off x="3018409" y="4913230"/>
            <a:ext cx="4421074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2. Click on “Browse” to select the document(s) that you want to add. </a:t>
            </a:r>
          </a:p>
          <a:p>
            <a:r>
              <a:rPr lang="en-US" altLang="de-DE" dirty="0"/>
              <a:t>3. Click on “Upload”. </a:t>
            </a:r>
          </a:p>
          <a:p>
            <a:r>
              <a:rPr lang="en-US" altLang="de-DE" dirty="0"/>
              <a:t>4. Click on "Back to overview“</a:t>
            </a:r>
          </a:p>
          <a:p>
            <a:r>
              <a:rPr lang="en-US" altLang="de-DE" dirty="0"/>
              <a:t>5. Click on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3775350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D09B8C-61D2-48D9-85F6-DD7235F36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8375"/>
            <a:ext cx="12192000" cy="4921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9F151-1277-4BF2-A2C1-72F05CE4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13/13 – </a:t>
            </a:r>
            <a:r>
              <a:rPr lang="de-DE" dirty="0" err="1"/>
              <a:t>terms</a:t>
            </a:r>
            <a:r>
              <a:rPr lang="de-DE" dirty="0"/>
              <a:t> AND </a:t>
            </a:r>
            <a:r>
              <a:rPr lang="de-DE" dirty="0" err="1"/>
              <a:t>conditions</a:t>
            </a:r>
            <a:r>
              <a:rPr lang="de-DE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25ACA-F2B2-468D-8F5D-FFA15210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19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8BB3B-1159-4EC3-B9EA-18AE92B8F489}"/>
              </a:ext>
            </a:extLst>
          </p:cNvPr>
          <p:cNvSpPr txBox="1"/>
          <p:nvPr/>
        </p:nvSpPr>
        <p:spPr>
          <a:xfrm>
            <a:off x="2633842" y="4867454"/>
            <a:ext cx="6622474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Before completing the registration, please check, whether you need to make any changes. In order to make changes, you can click on PREVIOUS.</a:t>
            </a:r>
          </a:p>
          <a:p>
            <a:endParaRPr lang="en-US" altLang="de-DE" dirty="0"/>
          </a:p>
          <a:p>
            <a:r>
              <a:rPr lang="en-US" altLang="de-DE" dirty="0"/>
              <a:t>To complete the registration process, click on ACCEPT. </a:t>
            </a:r>
          </a:p>
        </p:txBody>
      </p:sp>
    </p:spTree>
    <p:extLst>
      <p:ext uri="{BB962C8B-B14F-4D97-AF65-F5344CB8AC3E}">
        <p14:creationId xmlns:p14="http://schemas.microsoft.com/office/powerpoint/2010/main" val="167264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838F93-4912-40AB-986C-A6C394F68CB1}"/>
              </a:ext>
            </a:extLst>
          </p:cNvPr>
          <p:cNvSpPr txBox="1"/>
          <p:nvPr/>
        </p:nvSpPr>
        <p:spPr>
          <a:xfrm>
            <a:off x="9144000" y="928030"/>
            <a:ext cx="29285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You, as a supplier, have been selected as a potential supplier for METRO Group and invited to register for the </a:t>
            </a:r>
            <a:r>
              <a:rPr lang="en-US" sz="1700" dirty="0" err="1"/>
              <a:t>eSourcing</a:t>
            </a:r>
            <a:r>
              <a:rPr lang="en-US" sz="1700" dirty="0"/>
              <a:t> Portal. </a:t>
            </a:r>
          </a:p>
          <a:p>
            <a:endParaRPr lang="en-US" sz="1700" dirty="0"/>
          </a:p>
          <a:p>
            <a:r>
              <a:rPr lang="en-US" sz="1700" dirty="0"/>
              <a:t>In order to fill in the self registration form, you will be receiving two emails via the system: one with your password and another one with your username together with the link of the self registration form.</a:t>
            </a:r>
          </a:p>
          <a:p>
            <a:endParaRPr lang="en-US" sz="1700" dirty="0"/>
          </a:p>
          <a:p>
            <a:r>
              <a:rPr lang="en-US" sz="1700" dirty="0"/>
              <a:t>Please follow the instructions in the email and log in.</a:t>
            </a:r>
            <a:endParaRPr lang="de-DE" sz="17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09736A-D2D1-4449-AFD3-D430B0EF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invitation to register - login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F81D52-5DC2-43AD-8906-8037546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2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001D9-3319-4952-81AD-085F53BF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7" y="847440"/>
            <a:ext cx="8723809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0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6FF89C-6CC6-4320-B33C-3E7C36C10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3138"/>
            <a:ext cx="12192000" cy="354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9F151-1277-4BF2-A2C1-72F05CE4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– </a:t>
            </a:r>
            <a:r>
              <a:rPr lang="de-DE" dirty="0" err="1"/>
              <a:t>registration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25ACA-F2B2-468D-8F5D-FFA15210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20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8BB3B-1159-4EC3-B9EA-18AE92B8F489}"/>
              </a:ext>
            </a:extLst>
          </p:cNvPr>
          <p:cNvSpPr txBox="1"/>
          <p:nvPr/>
        </p:nvSpPr>
        <p:spPr>
          <a:xfrm>
            <a:off x="2645612" y="4181148"/>
            <a:ext cx="6900775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status of the registration changes from “Registration requested" to “Submitted“ as soon as accept the terms and conditions in the previous page. </a:t>
            </a:r>
          </a:p>
          <a:p>
            <a:endParaRPr lang="en-US" dirty="0"/>
          </a:p>
          <a:p>
            <a:r>
              <a:rPr lang="en-US" dirty="0"/>
              <a:t>Your data will be immediately sent to the responsible buyer from buying department and you will be soon contacted by the METRO Group.</a:t>
            </a:r>
          </a:p>
        </p:txBody>
      </p:sp>
    </p:spTree>
    <p:extLst>
      <p:ext uri="{BB962C8B-B14F-4D97-AF65-F5344CB8AC3E}">
        <p14:creationId xmlns:p14="http://schemas.microsoft.com/office/powerpoint/2010/main" val="383799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Contact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128" y="3437880"/>
            <a:ext cx="4459177" cy="2600325"/>
          </a:xfrm>
          <a:ln>
            <a:noFill/>
          </a:ln>
        </p:spPr>
        <p:txBody>
          <a:bodyPr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</a:pPr>
            <a:r>
              <a:rPr lang="en-US" alt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you need any support for using the </a:t>
            </a:r>
            <a:r>
              <a:rPr lang="en-US" alt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eSourcing</a:t>
            </a:r>
            <a:r>
              <a:rPr lang="en-US" alt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platform, please do not hesitate in contacting us.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</a:pPr>
            <a:endParaRPr lang="en-US" alt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</a:pPr>
            <a:r>
              <a:rPr lang="en-US" alt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Office Solution Services Team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</a:pPr>
            <a:r>
              <a:rPr lang="en-US" alt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esourcing@sourcingsupport.de 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</a:pPr>
            <a:r>
              <a:rPr lang="en-US" alt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Hotline:		+49 211 969 4747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</a:pPr>
            <a:r>
              <a:rPr lang="en-US" alt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Mo. – Thu.: 	08:00 to 18:00 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</a:pPr>
            <a:r>
              <a:rPr lang="en-US" alt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Fri.:		08:00 to 16:00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CDD7D9"/>
                </a:solidFill>
              </a:rPr>
              <a:pPr/>
              <a:t>21</a:t>
            </a:fld>
            <a:endParaRPr lang="en-GB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1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838F93-4912-40AB-986C-A6C394F68CB1}"/>
              </a:ext>
            </a:extLst>
          </p:cNvPr>
          <p:cNvSpPr txBox="1"/>
          <p:nvPr/>
        </p:nvSpPr>
        <p:spPr>
          <a:xfrm>
            <a:off x="8957570" y="945786"/>
            <a:ext cx="3114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the user name and temporary password via two emails you receive from the system.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Click on SIGN IN to proceed with the next step.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09736A-D2D1-4449-AFD3-D430B0EF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e-sourcing login - </a:t>
            </a:r>
            <a:r>
              <a:rPr lang="en-US" sz="1800" b="0" cap="none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  <a:hlinkClick r:id="rId3"/>
              </a:rPr>
              <a:t>https://esourcing.metro-link.com</a:t>
            </a:r>
            <a:r>
              <a:rPr lang="en-US" sz="1800" b="0" cap="none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F81D52-5DC2-43AD-8906-8037546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3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17A0D-8FFB-4A36-93F2-F9696212C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10" y="913137"/>
            <a:ext cx="8240854" cy="55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4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79C819-B238-49DB-A264-5E1913CA0C34}"/>
              </a:ext>
            </a:extLst>
          </p:cNvPr>
          <p:cNvSpPr txBox="1"/>
          <p:nvPr/>
        </p:nvSpPr>
        <p:spPr>
          <a:xfrm>
            <a:off x="8882090" y="913138"/>
            <a:ext cx="3126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and accept terms and conditions by clicking on AGREE. </a:t>
            </a:r>
          </a:p>
          <a:p>
            <a:endParaRPr lang="en-US" dirty="0"/>
          </a:p>
          <a:p>
            <a:r>
              <a:rPr lang="en-US" dirty="0"/>
              <a:t>You can now proceed with the registration.</a:t>
            </a:r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B809C1-A035-4296-80CB-EF12B4CF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Terms &amp; </a:t>
            </a:r>
            <a:r>
              <a:rPr lang="de-DE" dirty="0" err="1"/>
              <a:t>conditions</a:t>
            </a:r>
            <a:r>
              <a:rPr lang="de-DE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1E38F-8EA5-4EAC-A7E0-D1B7ACB9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4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F071C-1E3A-46D7-ACFA-E560E74A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9" y="822036"/>
            <a:ext cx="8091052" cy="55714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ADB48D-F341-49DA-8528-7643F9A7F1B7}"/>
              </a:ext>
            </a:extLst>
          </p:cNvPr>
          <p:cNvCxnSpPr>
            <a:cxnSpLocks/>
          </p:cNvCxnSpPr>
          <p:nvPr/>
        </p:nvCxnSpPr>
        <p:spPr>
          <a:xfrm>
            <a:off x="6025789" y="2400300"/>
            <a:ext cx="0" cy="1378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0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99A427-63F9-4A67-9DDE-5CD65D9BC4DB}"/>
              </a:ext>
            </a:extLst>
          </p:cNvPr>
          <p:cNvSpPr txBox="1"/>
          <p:nvPr/>
        </p:nvSpPr>
        <p:spPr>
          <a:xfrm>
            <a:off x="9183757" y="1143000"/>
            <a:ext cx="2875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your first login, you will be asked to change your temporary password that you received via the system.</a:t>
            </a:r>
          </a:p>
          <a:p>
            <a:endParaRPr lang="en-US" dirty="0"/>
          </a:p>
          <a:p>
            <a:r>
              <a:rPr lang="en-US" dirty="0"/>
              <a:t>The new password needs to meet the </a:t>
            </a:r>
            <a:r>
              <a:rPr lang="en-US" u="sng" dirty="0"/>
              <a:t>security requirements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dirty="0"/>
              <a:t>Enter the new password once again and click on SAVE.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F177FD-BB38-4F63-A951-C63E4E86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Change </a:t>
            </a:r>
            <a:r>
              <a:rPr lang="de-DE" dirty="0" err="1"/>
              <a:t>password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DC3BC9-3A74-4370-A272-A0174655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5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555ED-061C-4169-A5DF-ED58E5BB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1" y="1273019"/>
            <a:ext cx="8900024" cy="371028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8CDF93-DD52-4AED-8A35-D78CE447DB4E}"/>
              </a:ext>
            </a:extLst>
          </p:cNvPr>
          <p:cNvCxnSpPr>
            <a:cxnSpLocks/>
          </p:cNvCxnSpPr>
          <p:nvPr/>
        </p:nvCxnSpPr>
        <p:spPr>
          <a:xfrm>
            <a:off x="7989096" y="3079174"/>
            <a:ext cx="1265682" cy="6996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6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A48848-3AD7-4E87-BA42-FA82D9C54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900"/>
            <a:ext cx="12192000" cy="439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F544C-9047-4106-BE2E-CD545DF2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RegistrATION</a:t>
            </a:r>
            <a:r>
              <a:rPr lang="de-DE" dirty="0"/>
              <a:t> PROCESS – </a:t>
            </a:r>
            <a:r>
              <a:rPr lang="de-DE" dirty="0" err="1"/>
              <a:t>welcome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B516E-4DC8-4461-B65B-434A23E2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6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F241C-0773-4623-A04F-FC42504B3D50}"/>
              </a:ext>
            </a:extLst>
          </p:cNvPr>
          <p:cNvSpPr txBox="1"/>
          <p:nvPr/>
        </p:nvSpPr>
        <p:spPr>
          <a:xfrm>
            <a:off x="4055056" y="3626321"/>
            <a:ext cx="5001923" cy="25853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Welcome </a:t>
            </a:r>
            <a:r>
              <a:rPr lang="de-DE" altLang="de-DE" dirty="0" err="1"/>
              <a:t>to</a:t>
            </a:r>
            <a:r>
              <a:rPr lang="de-DE" altLang="de-DE" dirty="0"/>
              <a:t> METRO Group Supplier Registration Form.</a:t>
            </a:r>
          </a:p>
          <a:p>
            <a:endParaRPr lang="de-DE" altLang="de-DE" dirty="0"/>
          </a:p>
          <a:p>
            <a:r>
              <a:rPr lang="de-DE" altLang="de-DE" dirty="0"/>
              <a:t>In </a:t>
            </a:r>
            <a:r>
              <a:rPr lang="de-DE" altLang="de-DE" dirty="0" err="1"/>
              <a:t>this</a:t>
            </a:r>
            <a:r>
              <a:rPr lang="de-DE" altLang="de-DE" dirty="0"/>
              <a:t> </a:t>
            </a:r>
            <a:r>
              <a:rPr lang="de-DE" altLang="de-DE" dirty="0" err="1"/>
              <a:t>section</a:t>
            </a:r>
            <a:r>
              <a:rPr lang="de-DE" altLang="de-DE" dirty="0"/>
              <a:t> </a:t>
            </a:r>
            <a:r>
              <a:rPr lang="de-DE" altLang="de-DE" dirty="0" err="1"/>
              <a:t>you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also find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u="sng" dirty="0" err="1"/>
              <a:t>contact</a:t>
            </a:r>
            <a:r>
              <a:rPr lang="de-DE" altLang="de-DE" u="sng" dirty="0"/>
              <a:t> </a:t>
            </a:r>
            <a:r>
              <a:rPr lang="de-DE" altLang="de-DE" u="sng" dirty="0" err="1"/>
              <a:t>information</a:t>
            </a:r>
            <a:r>
              <a:rPr lang="de-DE" altLang="de-DE" dirty="0"/>
              <a:t>, </a:t>
            </a:r>
            <a:r>
              <a:rPr lang="de-DE" altLang="de-DE" dirty="0" err="1"/>
              <a:t>if</a:t>
            </a:r>
            <a:r>
              <a:rPr lang="de-DE" altLang="de-DE" dirty="0"/>
              <a:t> </a:t>
            </a:r>
            <a:r>
              <a:rPr lang="de-DE" altLang="de-DE" dirty="0" err="1"/>
              <a:t>you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</a:t>
            </a:r>
            <a:r>
              <a:rPr lang="de-DE" altLang="de-DE" dirty="0" err="1"/>
              <a:t>help</a:t>
            </a:r>
            <a:r>
              <a:rPr lang="de-DE" altLang="de-DE" dirty="0"/>
              <a:t> </a:t>
            </a:r>
            <a:r>
              <a:rPr lang="de-DE" altLang="de-DE" dirty="0" err="1"/>
              <a:t>regarding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registration</a:t>
            </a:r>
            <a:r>
              <a:rPr lang="de-DE" altLang="de-DE" dirty="0"/>
              <a:t> and/</a:t>
            </a:r>
            <a:r>
              <a:rPr lang="de-DE" altLang="de-DE" dirty="0" err="1"/>
              <a:t>or</a:t>
            </a:r>
            <a:r>
              <a:rPr lang="de-DE" altLang="de-DE" dirty="0"/>
              <a:t> </a:t>
            </a:r>
            <a:r>
              <a:rPr lang="de-DE" altLang="de-DE" dirty="0" err="1"/>
              <a:t>eSourcing</a:t>
            </a:r>
            <a:r>
              <a:rPr lang="de-DE" altLang="de-DE" dirty="0"/>
              <a:t> System.</a:t>
            </a:r>
            <a:br>
              <a:rPr lang="de-DE" altLang="de-DE" dirty="0"/>
            </a:br>
            <a:endParaRPr lang="en-US" altLang="de-DE" dirty="0">
              <a:solidFill>
                <a:schemeClr val="bg1"/>
              </a:solidFill>
            </a:endParaRPr>
          </a:p>
          <a:p>
            <a:r>
              <a:rPr lang="en-US" altLang="de-DE" dirty="0"/>
              <a:t>Click on NEXT to continue.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AFC41F-EC3E-42B0-A158-290D55A69E2E}"/>
              </a:ext>
            </a:extLst>
          </p:cNvPr>
          <p:cNvCxnSpPr>
            <a:cxnSpLocks/>
          </p:cNvCxnSpPr>
          <p:nvPr/>
        </p:nvCxnSpPr>
        <p:spPr>
          <a:xfrm flipH="1" flipV="1">
            <a:off x="1349406" y="4296792"/>
            <a:ext cx="2776671" cy="622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8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456F0A-8E1A-4E9E-B221-BCCA303E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49" y="802045"/>
            <a:ext cx="11214951" cy="56191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AE5DD9-AE72-470B-9F1A-07556BA6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RegistrATION</a:t>
            </a:r>
            <a:r>
              <a:rPr lang="de-DE" dirty="0"/>
              <a:t> PROCESS 1/13 – CONTACT INFO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DF08C-3EA0-4703-904D-C06D1B64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7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D7666-AFB4-438C-A48A-C8B0C2B1DCD9}"/>
              </a:ext>
            </a:extLst>
          </p:cNvPr>
          <p:cNvSpPr txBox="1"/>
          <p:nvPr/>
        </p:nvSpPr>
        <p:spPr>
          <a:xfrm>
            <a:off x="7923211" y="1743715"/>
            <a:ext cx="3548270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Enter your contact details. </a:t>
            </a:r>
          </a:p>
          <a:p>
            <a:endParaRPr lang="en-US" altLang="de-DE" dirty="0"/>
          </a:p>
          <a:p>
            <a:r>
              <a:rPr lang="en-US" altLang="de-DE" i="1" dirty="0"/>
              <a:t>Note: Red highlighted fields are mandatory to be filled.</a:t>
            </a:r>
          </a:p>
          <a:p>
            <a:endParaRPr lang="en-US" altLang="de-DE" dirty="0"/>
          </a:p>
          <a:p>
            <a:r>
              <a:rPr lang="en-US" altLang="de-DE" dirty="0"/>
              <a:t>Click on NEXT to continue.</a:t>
            </a:r>
          </a:p>
          <a:p>
            <a:endParaRPr lang="en-US" altLang="de-DE" dirty="0"/>
          </a:p>
          <a:p>
            <a:r>
              <a:rPr lang="en-US" altLang="de-DE" i="1" dirty="0"/>
              <a:t>Note: The status of your form is “Registration requested”</a:t>
            </a:r>
          </a:p>
        </p:txBody>
      </p:sp>
    </p:spTree>
    <p:extLst>
      <p:ext uri="{BB962C8B-B14F-4D97-AF65-F5344CB8AC3E}">
        <p14:creationId xmlns:p14="http://schemas.microsoft.com/office/powerpoint/2010/main" val="67148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189C7E-E829-492D-8181-6F1AC963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1" y="806042"/>
            <a:ext cx="11159915" cy="5591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AC0A8-A79E-4D52-8B52-F17AA0A6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RegistrATION</a:t>
            </a:r>
            <a:r>
              <a:rPr lang="de-DE" dirty="0"/>
              <a:t> PROCESS 2/13 –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info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58133-9D5F-4424-BF9D-D4130289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8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363EA-826B-4B36-B23A-C0927CF2FDF6}"/>
              </a:ext>
            </a:extLst>
          </p:cNvPr>
          <p:cNvSpPr txBox="1"/>
          <p:nvPr/>
        </p:nvSpPr>
        <p:spPr>
          <a:xfrm>
            <a:off x="7909628" y="1992506"/>
            <a:ext cx="3400524" cy="2031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Enter your company information.</a:t>
            </a:r>
          </a:p>
          <a:p>
            <a:endParaRPr lang="en-US" altLang="de-DE" dirty="0"/>
          </a:p>
          <a:p>
            <a:r>
              <a:rPr lang="en-US" altLang="de-DE" i="1" dirty="0"/>
              <a:t>Note: Red highlighted fields are mandatory to be filled.</a:t>
            </a:r>
          </a:p>
          <a:p>
            <a:endParaRPr lang="en-US" altLang="de-DE" dirty="0"/>
          </a:p>
          <a:p>
            <a:r>
              <a:rPr lang="en-US" altLang="de-DE" dirty="0"/>
              <a:t>Click on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245912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6AE51C-AD4A-4718-B0ED-6679D0178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625"/>
            <a:ext cx="12192000" cy="4984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9FBEC-FD65-4535-9F28-6CAE72A4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</a:t>
            </a:r>
            <a:r>
              <a:rPr lang="de-DE" dirty="0" err="1"/>
              <a:t>process</a:t>
            </a:r>
            <a:r>
              <a:rPr lang="de-DE" dirty="0"/>
              <a:t> 3/13 –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contacts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CD621-15E1-43EC-BD77-6A363192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9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B26D2-5691-45C1-A8E8-A69DD2015C7F}"/>
              </a:ext>
            </a:extLst>
          </p:cNvPr>
          <p:cNvSpPr txBox="1"/>
          <p:nvPr/>
        </p:nvSpPr>
        <p:spPr>
          <a:xfrm>
            <a:off x="6604987" y="3462659"/>
            <a:ext cx="4217578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You can enter the contact details of your colleagues.</a:t>
            </a:r>
          </a:p>
          <a:p>
            <a:endParaRPr lang="en-US" altLang="de-DE" dirty="0"/>
          </a:p>
          <a:p>
            <a:r>
              <a:rPr lang="en-US" altLang="de-DE" dirty="0"/>
              <a:t>Click on “New Contact” to add contacts.</a:t>
            </a:r>
          </a:p>
          <a:p>
            <a:endParaRPr lang="en-US" altLang="de-DE" dirty="0"/>
          </a:p>
          <a:p>
            <a:r>
              <a:rPr lang="en-US" altLang="de-DE" dirty="0"/>
              <a:t>When you complete with the entries, click on NEXT to continue.</a:t>
            </a:r>
          </a:p>
        </p:txBody>
      </p:sp>
    </p:spTree>
    <p:extLst>
      <p:ext uri="{BB962C8B-B14F-4D97-AF65-F5344CB8AC3E}">
        <p14:creationId xmlns:p14="http://schemas.microsoft.com/office/powerpoint/2010/main" val="3948655420"/>
      </p:ext>
    </p:extLst>
  </p:cSld>
  <p:clrMapOvr>
    <a:masterClrMapping/>
  </p:clrMapOvr>
</p:sld>
</file>

<file path=ppt/theme/theme1.xml><?xml version="1.0" encoding="utf-8"?>
<a:theme xmlns:a="http://schemas.openxmlformats.org/drawingml/2006/main" name="1_METRO_169_ 200117">
  <a:themeElements>
    <a:clrScheme name="Iapetus">
      <a:dk1>
        <a:srgbClr val="000000"/>
      </a:dk1>
      <a:lt1>
        <a:srgbClr val="FFFFFF"/>
      </a:lt1>
      <a:dk2>
        <a:srgbClr val="003B7E"/>
      </a:dk2>
      <a:lt2>
        <a:srgbClr val="FFFFFF"/>
      </a:lt2>
      <a:accent1>
        <a:srgbClr val="003B7E"/>
      </a:accent1>
      <a:accent2>
        <a:srgbClr val="F9AE00"/>
      </a:accent2>
      <a:accent3>
        <a:srgbClr val="1961AC"/>
      </a:accent3>
      <a:accent4>
        <a:srgbClr val="70AEDF"/>
      </a:accent4>
      <a:accent5>
        <a:srgbClr val="FDCA53"/>
      </a:accent5>
      <a:accent6>
        <a:srgbClr val="F28E00"/>
      </a:accent6>
      <a:hlink>
        <a:srgbClr val="003B7E"/>
      </a:hlink>
      <a:folHlink>
        <a:srgbClr val="954F72"/>
      </a:folHlink>
    </a:clrScheme>
    <a:fontScheme name="Iapet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6" id="{DC73474F-7257-9948-959F-04C84D6374B2}" vid="{C0CF6523-D815-F44F-856F-4FBDBB0CC2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1046</Words>
  <Application>Microsoft Office PowerPoint</Application>
  <PresentationFormat>Widescreen</PresentationFormat>
  <Paragraphs>166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1_METRO_169_ 200117</vt:lpstr>
      <vt:lpstr>Supplier self registration process – gnfr</vt:lpstr>
      <vt:lpstr>Your invitation to register - login</vt:lpstr>
      <vt:lpstr>first e-sourcing login - https://esourcing.metro-link.com </vt:lpstr>
      <vt:lpstr>Terms &amp; conditions </vt:lpstr>
      <vt:lpstr>Change password</vt:lpstr>
      <vt:lpstr>RegistrATION PROCESS – welcome page</vt:lpstr>
      <vt:lpstr>RegistrATION PROCESS 1/13 – CONTACT INFO</vt:lpstr>
      <vt:lpstr>RegistrATION PROCESS 2/13 – company info</vt:lpstr>
      <vt:lpstr>Registration process 3/13 – company contacts</vt:lpstr>
      <vt:lpstr>Registration process 4/13 – manufacturing sites </vt:lpstr>
      <vt:lpstr>Registration process 5/13 – material groups</vt:lpstr>
      <vt:lpstr>Registration process 6/13 – certificates</vt:lpstr>
      <vt:lpstr>Registration process 7/13 – country assignment</vt:lpstr>
      <vt:lpstr>Registration process 8/13 – company profile</vt:lpstr>
      <vt:lpstr>Registration process 9/13 – commercial information</vt:lpstr>
      <vt:lpstr>Registration process 10/13 – scope of service</vt:lpstr>
      <vt:lpstr>Registration process 11/13 – clients &amp; projects reference</vt:lpstr>
      <vt:lpstr>Registration process 12/13 – documents</vt:lpstr>
      <vt:lpstr>Registration process 13/13 – terms AND conditions </vt:lpstr>
      <vt:lpstr>Registration process – registration with success 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Supplier Guide -  Lieferanten Selbst registrierung</dc:title>
  <dc:creator>Kruszewski, Martyna Maria</dc:creator>
  <cp:lastModifiedBy>Atasoy-Durgundegil, Melek Candan</cp:lastModifiedBy>
  <cp:revision>112</cp:revision>
  <dcterms:created xsi:type="dcterms:W3CDTF">2020-09-08T14:25:25Z</dcterms:created>
  <dcterms:modified xsi:type="dcterms:W3CDTF">2020-11-02T16:44:40Z</dcterms:modified>
</cp:coreProperties>
</file>